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6" r:id="rId4"/>
    <p:sldMasterId id="2147483743" r:id="rId5"/>
  </p:sldMasterIdLst>
  <p:notesMasterIdLst>
    <p:notesMasterId r:id="rId20"/>
  </p:notesMasterIdLst>
  <p:sldIdLst>
    <p:sldId id="2142531902" r:id="rId6"/>
    <p:sldId id="279" r:id="rId7"/>
    <p:sldId id="2142531960" r:id="rId8"/>
    <p:sldId id="2142531961" r:id="rId9"/>
    <p:sldId id="2142531962" r:id="rId10"/>
    <p:sldId id="2142531963" r:id="rId11"/>
    <p:sldId id="2142531964" r:id="rId12"/>
    <p:sldId id="2142531965" r:id="rId13"/>
    <p:sldId id="2142531966" r:id="rId14"/>
    <p:sldId id="2142531971" r:id="rId15"/>
    <p:sldId id="2142531970" r:id="rId16"/>
    <p:sldId id="2142531967" r:id="rId17"/>
    <p:sldId id="2142531968" r:id="rId18"/>
    <p:sldId id="2142531969" r:id="rId19"/>
  </p:sldIdLst>
  <p:sldSz cx="9144000" cy="5143500" type="screen16x9"/>
  <p:notesSz cx="6858000" cy="9144000"/>
  <p:embeddedFontLst>
    <p:embeddedFont>
      <p:font typeface="Avenir Next" panose="020B0503020202020204" pitchFamily="34" charset="0"/>
      <p:regular r:id="rId21"/>
      <p:bold r:id="rId22"/>
      <p:italic r:id="rId23"/>
      <p:boldItalic r:id="rId24"/>
    </p:embeddedFont>
    <p:embeddedFont>
      <p:font typeface="Avenir Next Medium" panose="020B050302020202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CAB6F5C-7948-9544-8C33-217F9A05323B}">
          <p14:sldIdLst>
            <p14:sldId id="2142531902"/>
            <p14:sldId id="279"/>
            <p14:sldId id="2142531960"/>
            <p14:sldId id="2142531961"/>
            <p14:sldId id="2142531962"/>
            <p14:sldId id="2142531963"/>
            <p14:sldId id="2142531964"/>
            <p14:sldId id="2142531965"/>
            <p14:sldId id="2142531966"/>
            <p14:sldId id="2142531971"/>
            <p14:sldId id="2142531970"/>
            <p14:sldId id="2142531967"/>
            <p14:sldId id="2142531968"/>
            <p14:sldId id="2142531969"/>
          </p14:sldIdLst>
        </p14:section>
      </p14:sectionLst>
    </p:ex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C52EAE-1BAD-B912-CB81-DE0F829C52B3}" name="Gary Thornhill" initials="GT" userId="S::gary@popup-mainframe.com::ce671ef4-080d-4ef6-a543-9f0a91d1dc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D3"/>
    <a:srgbClr val="F39145"/>
    <a:srgbClr val="ED7D31"/>
    <a:srgbClr val="DBE9FC"/>
    <a:srgbClr val="DBE8FC"/>
    <a:srgbClr val="D49D0E"/>
    <a:srgbClr val="0B5D9E"/>
    <a:srgbClr val="FDE5CA"/>
    <a:srgbClr val="F7C1B6"/>
    <a:srgbClr val="329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905390-090F-44F2-BB46-722BC32B0300}">
  <a:tblStyle styleId="{C5905390-090F-44F2-BB46-722BC32B03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96AA1F-76E2-4CAC-B954-78F230B3518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8C4C612-4942-4685-9DEE-EE758B7E3C7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B1D048-E9D1-4734-A984-260F601720F9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97F0FE8-AF07-4464-8B86-B09DB4462608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CF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CF8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97"/>
    <p:restoredTop sz="96208"/>
  </p:normalViewPr>
  <p:slideViewPr>
    <p:cSldViewPr>
      <p:cViewPr varScale="1">
        <p:scale>
          <a:sx n="171" d="100"/>
          <a:sy n="171" d="100"/>
        </p:scale>
        <p:origin x="752" y="16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6872B-B1B6-8449-9050-D54FA4AF3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607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0150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693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74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10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522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5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172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187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36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526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PopUp</a:t>
            </a:r>
            <a:r>
              <a:rPr lang="en-US" dirty="0"/>
              <a:t> Mainframe delivers Red Hat Enterprise Linux with IBM’s </a:t>
            </a:r>
            <a:r>
              <a:rPr lang="en-US" dirty="0" err="1"/>
              <a:t>zD&amp;T</a:t>
            </a:r>
            <a:r>
              <a:rPr lang="en-US" dirty="0"/>
              <a:t> mainframe emulator pre-installed, preconfigured and ready to work on any x86 hardware. </a:t>
            </a:r>
            <a:r>
              <a:rPr lang="en-US" sz="1100" b="1" i="0" u="none" strike="noStrike" cap="none" dirty="0">
                <a:solidFill>
                  <a:schemeClr val="dk2"/>
                </a:solidFill>
                <a:sym typeface="Arial"/>
              </a:rPr>
              <a:t>It can be installed and run on a desktop, server (in a VM) and the 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the instant rollout of a mainframe for development, testing, R&amp;D, software evaluation or training – integrated seamlessly with your IT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PopUp</a:t>
            </a:r>
            <a:r>
              <a:rPr lang="en-US" dirty="0"/>
              <a:t> Mainframe enables organizations to include mainframe in their cloud strategy.  </a:t>
            </a:r>
            <a:r>
              <a:rPr lang="en-US" dirty="0" err="1"/>
              <a:t>Itre</a:t>
            </a:r>
            <a:r>
              <a:rPr lang="en-US" dirty="0"/>
              <a:t> moves the need for siloed mainframe skills – making mainframe environment self-service a reality.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56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s 1">
  <p:cSld name="1_Title - Frontiers 3_2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471663" y="457200"/>
            <a:ext cx="8229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None/>
              <a:defRPr sz="2400">
                <a:solidFill>
                  <a:srgbClr val="1B3659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ubTitle" idx="1"/>
          </p:nvPr>
        </p:nvSpPr>
        <p:spPr>
          <a:xfrm>
            <a:off x="457200" y="914400"/>
            <a:ext cx="82290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body" idx="2"/>
          </p:nvPr>
        </p:nvSpPr>
        <p:spPr>
          <a:xfrm>
            <a:off x="457188" y="1353900"/>
            <a:ext cx="8229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Char char="■"/>
              <a:defRPr sz="1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D95B-867C-E441-8F34-FD9D9456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C441-3398-4D4A-97D2-BE14216B8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22DD5-F1B3-E843-AED3-28B887710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2E389-CE3B-5743-ADC3-E653E21F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842-97F3-B348-A052-991865C9D232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D85ED-2FFE-474B-8E7F-71157519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838FE-937E-B447-9CCE-5BC65B87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4-70A6-5841-A971-21AC0066D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3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93B9-C052-5D40-A25E-446AAAEF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8B799-14AE-E842-8E54-31A3649DA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477F4-7835-E24D-AC9B-FB7F1A652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F992A-7263-9B47-98BB-03271F75B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175C0-F74D-3C4B-8B43-0F6F63056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54D00-BC33-2C40-8D69-4831569A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842-97F3-B348-A052-991865C9D232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CFF81-26C6-C345-A308-82728AC3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CF80C-622B-1647-93F7-3C0CB818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4-70A6-5841-A971-21AC0066D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70A0-426A-5542-B92F-714AC460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C39BA-DDFF-FF44-AD6D-FF1635E5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842-97F3-B348-A052-991865C9D232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6E357-6EC4-3644-B242-1B9B2355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B0FD8-7762-AF4C-A0F1-04BEDFA9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4-70A6-5841-A971-21AC0066D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4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1BF24-B708-7840-9688-2213CE7D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0FB8-C1AE-D942-BA58-F888349E9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E673B-0CE6-2C48-860F-11EF8A4BC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0B45D-CE8B-9F4C-80DF-3E7D9525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842-97F3-B348-A052-991865C9D232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CD0D-73B9-8742-9FBE-5622D27E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E24F7-ECEA-5B48-BF57-8BAC9355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4-70A6-5841-A971-21AC0066D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1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68F2-3241-6C46-BCF4-6DF8DBAE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63CE3-F91A-E749-8597-54BAA54B2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61119-7D26-944F-8997-3482F0380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9B0E6-7B48-474E-A2AD-B1829023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842-97F3-B348-A052-991865C9D232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76D3D-C6D5-D145-8BCF-CE4F0AE9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30E91-3413-BE4E-8C42-6699293B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4-70A6-5841-A971-21AC0066D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83A7-4F44-1848-8F6A-F84C2936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F6347-E08F-D247-B2BE-3E523F6C4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7297-196A-4841-85A7-0F6A8E29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842-97F3-B348-A052-991865C9D232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85244-281F-4F46-BDF0-E2B169F2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79544-DB50-7D4E-B1A1-C77932FC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4-70A6-5841-A971-21AC0066D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0BE49-8CB5-6441-AA31-3B2A7A2C4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10040-A984-9940-A330-48E805214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29FB9-5E61-DB42-9C23-A6001DFA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842-97F3-B348-A052-991865C9D232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21154-4308-474D-9D4B-A7167862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8725-76BF-874A-B582-79406CBA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4-70A6-5841-A971-21AC0066D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28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1">
  <p:cSld name="CUSTOM_7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457200" y="1936350"/>
            <a:ext cx="27957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3000"/>
              <a:buNone/>
              <a:defRPr sz="3000">
                <a:solidFill>
                  <a:srgbClr val="1B3659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subTitle" idx="1"/>
          </p:nvPr>
        </p:nvSpPr>
        <p:spPr>
          <a:xfrm>
            <a:off x="457200" y="2834550"/>
            <a:ext cx="32718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2pPr>
            <a:lvl3pPr lvl="2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4pPr>
            <a:lvl5pPr lvl="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5pPr>
            <a:lvl6pPr lvl="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6pPr>
            <a:lvl7pPr lvl="6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7pPr>
            <a:lvl8pPr lvl="7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8pPr>
            <a:lvl9pPr lvl="8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2"/>
          </p:nvPr>
        </p:nvSpPr>
        <p:spPr>
          <a:xfrm>
            <a:off x="3729000" y="457200"/>
            <a:ext cx="4995000" cy="4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1">
  <p:cSld name="TITLE_1_1_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38"/>
          <p:cNvCxnSpPr/>
          <p:nvPr/>
        </p:nvCxnSpPr>
        <p:spPr>
          <a:xfrm rot="10800000">
            <a:off x="3690225" y="2545900"/>
            <a:ext cx="50451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3578925" y="457200"/>
            <a:ext cx="5107800" cy="20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457200" y="2042550"/>
            <a:ext cx="2795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None/>
              <a:defRPr sz="2400">
                <a:solidFill>
                  <a:srgbClr val="1B3659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subTitle" idx="2"/>
          </p:nvPr>
        </p:nvSpPr>
        <p:spPr>
          <a:xfrm>
            <a:off x="442725" y="2804550"/>
            <a:ext cx="26823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3"/>
          </p:nvPr>
        </p:nvSpPr>
        <p:spPr>
          <a:xfrm>
            <a:off x="3578925" y="2804550"/>
            <a:ext cx="5107800" cy="1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>
            <a:spLocks noGrp="1"/>
          </p:cNvSpPr>
          <p:nvPr>
            <p:ph type="body" idx="1"/>
          </p:nvPr>
        </p:nvSpPr>
        <p:spPr>
          <a:xfrm>
            <a:off x="6400800" y="2743275"/>
            <a:ext cx="2286000" cy="21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body" idx="2"/>
          </p:nvPr>
        </p:nvSpPr>
        <p:spPr>
          <a:xfrm>
            <a:off x="457200" y="2743275"/>
            <a:ext cx="2286000" cy="21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body" idx="3"/>
          </p:nvPr>
        </p:nvSpPr>
        <p:spPr>
          <a:xfrm>
            <a:off x="3422825" y="2743275"/>
            <a:ext cx="2286000" cy="21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0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None/>
              <a:defRPr sz="2400">
                <a:solidFill>
                  <a:srgbClr val="1B3659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9"/>
          <p:cNvSpPr>
            <a:spLocks noGrp="1"/>
          </p:cNvSpPr>
          <p:nvPr>
            <p:ph type="pic" idx="4"/>
          </p:nvPr>
        </p:nvSpPr>
        <p:spPr>
          <a:xfrm>
            <a:off x="761100" y="1381950"/>
            <a:ext cx="1678200" cy="11901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39"/>
          <p:cNvSpPr>
            <a:spLocks noGrp="1"/>
          </p:cNvSpPr>
          <p:nvPr>
            <p:ph type="pic" idx="5"/>
          </p:nvPr>
        </p:nvSpPr>
        <p:spPr>
          <a:xfrm>
            <a:off x="3732900" y="1381950"/>
            <a:ext cx="1678200" cy="11901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39"/>
          <p:cNvSpPr>
            <a:spLocks noGrp="1"/>
          </p:cNvSpPr>
          <p:nvPr>
            <p:ph type="pic" idx="6"/>
          </p:nvPr>
        </p:nvSpPr>
        <p:spPr>
          <a:xfrm>
            <a:off x="6704700" y="1381950"/>
            <a:ext cx="1678200" cy="119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9B48-F073-4AD3-9616-B4E5CE6FB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A8C56-8DC4-41A1-ACA7-163811F8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09C910D-8235-4592-B09B-2DBA047A0D45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ACFBE-D4E0-414B-8E4E-D4FA0B8D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4926E-FD9C-4627-A772-680F372A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69BA9A9-B27A-4857-A248-F099E51C9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0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D6630A-8A8F-A547-BF82-93F9A7FE3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0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1358-F83F-1041-AA95-251D8DD0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37F71-6F8F-3B48-A47E-935449CCC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FEE1-56D3-AB44-923D-E97475AB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842-97F3-B348-A052-991865C9D232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61700-078C-4A48-8601-433212C0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185F4-6E99-B04A-B8C2-017A05F4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4-70A6-5841-A971-21AC0066D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A19E-32DA-6641-96DF-5A499C33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745D3-6AE5-B84B-A365-A1C7E0102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A172-A12A-4249-B278-9EA34DBB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842-97F3-B348-A052-991865C9D232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17EEE-418E-F449-98BB-71696B2A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CC92E-10F2-824F-95CB-CE823E92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4-70A6-5841-A971-21AC0066D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5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2B6A-C0BA-A840-8ECA-596FE017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60419-2397-A94B-B136-DC9CADE92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F5DD9-BFD2-AA41-864A-B83CA489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842-97F3-B348-A052-991865C9D232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AD523-7021-F146-B2D3-213763FC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54CB7-CD99-8043-AFD7-D4A0964B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4-70A6-5841-A971-21AC0066D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9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457200" y="1029900"/>
            <a:ext cx="4197600" cy="3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73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orient="horz" pos="649">
          <p15:clr>
            <a:srgbClr val="EA4335"/>
          </p15:clr>
        </p15:guide>
        <p15:guide id="5" orient="horz" pos="3052">
          <p15:clr>
            <a:srgbClr val="EA4335"/>
          </p15:clr>
        </p15:guide>
        <p15:guide id="6" orient="horz" pos="57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9DE1F-A1C6-DE4C-9B15-00545105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F0672-BC89-FB45-BB90-74399DECB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1534-FBB5-FB41-9C94-86CAC59D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20842-97F3-B348-A052-991865C9D232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D150A-B2ED-4145-A063-212B362C4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E83FA-BA8A-D640-B461-AEEEBDB83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4A94-70A6-5841-A971-21AC0066D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4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A54E03-9C64-EC82-976F-C9248E59A41C}"/>
              </a:ext>
            </a:extLst>
          </p:cNvPr>
          <p:cNvSpPr/>
          <p:nvPr/>
        </p:nvSpPr>
        <p:spPr>
          <a:xfrm>
            <a:off x="585077" y="3080431"/>
            <a:ext cx="59015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Avenir Next" panose="020B0503020202020204" pitchFamily="34" charset="0"/>
              </a:rPr>
              <a:t>Project Charter</a:t>
            </a:r>
          </a:p>
          <a:p>
            <a:r>
              <a:rPr lang="en-GB" sz="2400" dirty="0">
                <a:latin typeface="Avenir Next" panose="020B0503020202020204" pitchFamily="34" charset="0"/>
              </a:rPr>
              <a:t>Client Name</a:t>
            </a:r>
            <a:endParaRPr lang="en-US" sz="2400" dirty="0">
              <a:latin typeface="Avenir Next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A1E40C-EDE1-AAFF-1985-4B1EA78963E8}"/>
              </a:ext>
            </a:extLst>
          </p:cNvPr>
          <p:cNvSpPr/>
          <p:nvPr/>
        </p:nvSpPr>
        <p:spPr>
          <a:xfrm>
            <a:off x="3239854" y="-749172"/>
            <a:ext cx="558800" cy="571500"/>
          </a:xfrm>
          <a:prstGeom prst="rect">
            <a:avLst/>
          </a:prstGeom>
          <a:solidFill>
            <a:srgbClr val="3F1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33AF1-7B8D-ADBE-80EB-ED43B9FEB985}"/>
              </a:ext>
            </a:extLst>
          </p:cNvPr>
          <p:cNvSpPr/>
          <p:nvPr/>
        </p:nvSpPr>
        <p:spPr>
          <a:xfrm>
            <a:off x="3911838" y="-749172"/>
            <a:ext cx="558800" cy="571500"/>
          </a:xfrm>
          <a:prstGeom prst="rect">
            <a:avLst/>
          </a:prstGeom>
          <a:solidFill>
            <a:srgbClr val="571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887A43-74BF-F88A-2019-0A7D7F655374}"/>
              </a:ext>
            </a:extLst>
          </p:cNvPr>
          <p:cNvSpPr/>
          <p:nvPr/>
        </p:nvSpPr>
        <p:spPr>
          <a:xfrm>
            <a:off x="4583821" y="-749172"/>
            <a:ext cx="558800" cy="571500"/>
          </a:xfrm>
          <a:prstGeom prst="rect">
            <a:avLst/>
          </a:prstGeom>
          <a:solidFill>
            <a:srgbClr val="6E1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6C144-68F3-20BA-998A-EDE62DCB2AC7}"/>
              </a:ext>
            </a:extLst>
          </p:cNvPr>
          <p:cNvSpPr/>
          <p:nvPr/>
        </p:nvSpPr>
        <p:spPr>
          <a:xfrm>
            <a:off x="5255805" y="-749172"/>
            <a:ext cx="558800" cy="571500"/>
          </a:xfrm>
          <a:prstGeom prst="rect">
            <a:avLst/>
          </a:prstGeom>
          <a:solidFill>
            <a:srgbClr val="A11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42296-0735-EA27-7D3B-5F5CA42BAA1F}"/>
              </a:ext>
            </a:extLst>
          </p:cNvPr>
          <p:cNvSpPr/>
          <p:nvPr/>
        </p:nvSpPr>
        <p:spPr>
          <a:xfrm>
            <a:off x="6496246" y="-609866"/>
            <a:ext cx="558800" cy="571500"/>
          </a:xfrm>
          <a:prstGeom prst="rect">
            <a:avLst/>
          </a:prstGeom>
          <a:solidFill>
            <a:srgbClr val="F39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6E9CD-81D2-ED1D-8FB6-ED8D82C8E006}"/>
              </a:ext>
            </a:extLst>
          </p:cNvPr>
          <p:cNvSpPr/>
          <p:nvPr/>
        </p:nvSpPr>
        <p:spPr>
          <a:xfrm>
            <a:off x="5927789" y="-1191024"/>
            <a:ext cx="558800" cy="571500"/>
          </a:xfrm>
          <a:prstGeom prst="rect">
            <a:avLst/>
          </a:prstGeom>
          <a:solidFill>
            <a:srgbClr val="03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0E61B-5D35-2801-4A95-7200DBCDE645}"/>
              </a:ext>
            </a:extLst>
          </p:cNvPr>
          <p:cNvSpPr/>
          <p:nvPr/>
        </p:nvSpPr>
        <p:spPr>
          <a:xfrm>
            <a:off x="5927789" y="-619525"/>
            <a:ext cx="558799" cy="577081"/>
          </a:xfrm>
          <a:prstGeom prst="rect">
            <a:avLst/>
          </a:prstGeom>
          <a:solidFill>
            <a:srgbClr val="571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89557-B1FC-E861-103E-5D5CA2F0C76D}"/>
              </a:ext>
            </a:extLst>
          </p:cNvPr>
          <p:cNvSpPr/>
          <p:nvPr/>
        </p:nvSpPr>
        <p:spPr>
          <a:xfrm>
            <a:off x="6496246" y="-1191025"/>
            <a:ext cx="558799" cy="57708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8CA8F5-459C-3BEB-E8A2-C9E0B47E8D02}"/>
              </a:ext>
            </a:extLst>
          </p:cNvPr>
          <p:cNvCxnSpPr>
            <a:cxnSpLocks/>
          </p:cNvCxnSpPr>
          <p:nvPr/>
        </p:nvCxnSpPr>
        <p:spPr>
          <a:xfrm>
            <a:off x="633850" y="2895600"/>
            <a:ext cx="1223525" cy="0"/>
          </a:xfrm>
          <a:prstGeom prst="line">
            <a:avLst/>
          </a:prstGeom>
          <a:ln w="38100">
            <a:solidFill>
              <a:srgbClr val="329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polygon&#10;&#10;Description automatically generated">
            <a:extLst>
              <a:ext uri="{FF2B5EF4-FFF2-40B4-BE49-F238E27FC236}">
                <a16:creationId xmlns:a16="http://schemas.microsoft.com/office/drawing/2014/main" id="{B5E1F7BB-6785-F720-81BE-2366383A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45" y="2449049"/>
            <a:ext cx="1685160" cy="2442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D63F0B-613A-1BEA-667B-C0B70A850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9" y="486027"/>
            <a:ext cx="3035937" cy="812161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2" name="Google Shape;319;p1">
            <a:extLst>
              <a:ext uri="{FF2B5EF4-FFF2-40B4-BE49-F238E27FC236}">
                <a16:creationId xmlns:a16="http://schemas.microsoft.com/office/drawing/2014/main" id="{AA32A171-7C65-1DC5-3B18-59E7254E6236}"/>
              </a:ext>
            </a:extLst>
          </p:cNvPr>
          <p:cNvSpPr txBox="1">
            <a:spLocks/>
          </p:cNvSpPr>
          <p:nvPr/>
        </p:nvSpPr>
        <p:spPr>
          <a:xfrm>
            <a:off x="573938" y="4320086"/>
            <a:ext cx="5232140" cy="47241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Avenir Next" panose="020B0503020202020204" pitchFamily="34" charset="0"/>
              </a:rPr>
              <a:t>Jane Doe | Client Services Lead | dd-mmm-</a:t>
            </a:r>
            <a:r>
              <a:rPr lang="en-GB" dirty="0" err="1">
                <a:latin typeface="Avenir Next" panose="020B0503020202020204" pitchFamily="34" charset="0"/>
              </a:rPr>
              <a:t>yyyy</a:t>
            </a:r>
            <a:endParaRPr lang="en-GB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9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Architecture Overview – Masking on the Physical Mainframe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1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Architecture Overview – Migration of Masked Data and Virtualization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VMWare Prerequisites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8D774-D081-02D5-1EE7-0A834792475D}"/>
              </a:ext>
            </a:extLst>
          </p:cNvPr>
          <p:cNvSpPr txBox="1"/>
          <p:nvPr/>
        </p:nvSpPr>
        <p:spPr>
          <a:xfrm>
            <a:off x="676507" y="1345580"/>
            <a:ext cx="371447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1100" dirty="0">
                <a:solidFill>
                  <a:schemeClr val="dk1"/>
                </a:solidFill>
                <a:latin typeface="Avenir Next" panose="020B0503020202020204" pitchFamily="34" charset="0"/>
              </a:rPr>
              <a:t>VMWare Prerequisites for </a:t>
            </a:r>
            <a:r>
              <a:rPr lang="en-GB" sz="1100" dirty="0" err="1">
                <a:solidFill>
                  <a:schemeClr val="dk1"/>
                </a:solidFill>
                <a:latin typeface="Avenir Next" panose="020B0503020202020204" pitchFamily="34" charset="0"/>
              </a:rPr>
              <a:t>PopUp</a:t>
            </a:r>
            <a:r>
              <a:rPr lang="en-GB" sz="1100" dirty="0">
                <a:solidFill>
                  <a:schemeClr val="dk1"/>
                </a:solidFill>
                <a:latin typeface="Avenir Next" panose="020B0503020202020204" pitchFamily="34" charset="0"/>
              </a:rPr>
              <a:t> Mainframe</a:t>
            </a:r>
          </a:p>
          <a:p>
            <a:pPr marL="342900" indent="-342900">
              <a:buAutoNum type="alphaLcParenR"/>
            </a:pPr>
            <a:r>
              <a:rPr lang="en-GB" sz="1100" dirty="0">
                <a:solidFill>
                  <a:schemeClr val="dk1"/>
                </a:solidFill>
                <a:latin typeface="Avenir Next" panose="020B0503020202020204" pitchFamily="34" charset="0"/>
              </a:rPr>
              <a:t>VMWare Prerequisites for </a:t>
            </a:r>
            <a:r>
              <a:rPr lang="en-GB" sz="1100" dirty="0" err="1">
                <a:solidFill>
                  <a:schemeClr val="dk1"/>
                </a:solidFill>
                <a:latin typeface="Avenir Next" panose="020B0503020202020204" pitchFamily="34" charset="0"/>
              </a:rPr>
              <a:t>Delphix</a:t>
            </a:r>
            <a:r>
              <a:rPr lang="en-GB" sz="1100" dirty="0">
                <a:solidFill>
                  <a:schemeClr val="dk1"/>
                </a:solidFill>
                <a:latin typeface="Avenir Next" panose="020B0503020202020204" pitchFamily="34" charset="0"/>
              </a:rPr>
              <a:t> Virtualization</a:t>
            </a:r>
          </a:p>
          <a:p>
            <a:pPr marL="342900" indent="-342900">
              <a:buAutoNum type="alphaLcParenR"/>
            </a:pPr>
            <a:r>
              <a:rPr lang="en-GB" sz="1100" dirty="0">
                <a:solidFill>
                  <a:schemeClr val="dk1"/>
                </a:solidFill>
                <a:latin typeface="Avenir Next" panose="020B0503020202020204" pitchFamily="34" charset="0"/>
              </a:rPr>
              <a:t>VMWare Prerequisites for </a:t>
            </a:r>
            <a:r>
              <a:rPr lang="en-GB" sz="1100" dirty="0" err="1">
                <a:solidFill>
                  <a:schemeClr val="dk1"/>
                </a:solidFill>
                <a:latin typeface="Avenir Next" panose="020B0503020202020204" pitchFamily="34" charset="0"/>
              </a:rPr>
              <a:t>PopUp</a:t>
            </a:r>
            <a:r>
              <a:rPr lang="en-GB" sz="1100" dirty="0">
                <a:solidFill>
                  <a:schemeClr val="dk1"/>
                </a:solidFill>
                <a:latin typeface="Avenir Next" panose="020B0503020202020204" pitchFamily="34" charset="0"/>
              </a:rPr>
              <a:t> License Server</a:t>
            </a:r>
          </a:p>
          <a:p>
            <a:pPr marL="342900" indent="-342900">
              <a:buAutoNum type="alphaLcParenR"/>
            </a:pPr>
            <a:r>
              <a:rPr lang="en-GB" sz="1100" dirty="0">
                <a:solidFill>
                  <a:schemeClr val="dk1"/>
                </a:solidFill>
                <a:latin typeface="Avenir Next" panose="020B0503020202020204" pitchFamily="34" charset="0"/>
              </a:rPr>
              <a:t>VMWare Prerequisites for </a:t>
            </a:r>
            <a:r>
              <a:rPr lang="en-GB" sz="1100" dirty="0" err="1">
                <a:solidFill>
                  <a:schemeClr val="dk1"/>
                </a:solidFill>
                <a:latin typeface="Avenir Next" panose="020B0503020202020204" pitchFamily="34" charset="0"/>
              </a:rPr>
              <a:t>PopUp</a:t>
            </a:r>
            <a:r>
              <a:rPr lang="en-GB" sz="1100" dirty="0">
                <a:solidFill>
                  <a:schemeClr val="dk1"/>
                </a:solidFill>
                <a:latin typeface="Avenir Next" panose="020B0503020202020204" pitchFamily="34" charset="0"/>
              </a:rPr>
              <a:t> Virtual</a:t>
            </a:r>
          </a:p>
          <a:p>
            <a:pPr marL="342900" indent="-342900">
              <a:buAutoNum type="alphaLcParenR"/>
            </a:pPr>
            <a:r>
              <a:rPr lang="en-GB" sz="1100" dirty="0">
                <a:solidFill>
                  <a:schemeClr val="dk1"/>
                </a:solidFill>
                <a:latin typeface="Avenir Next" panose="020B0503020202020204" pitchFamily="34" charset="0"/>
              </a:rPr>
              <a:t>VMWare Prerequisites for Popup Masking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0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Project Deliverables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  <p:graphicFrame>
        <p:nvGraphicFramePr>
          <p:cNvPr id="2" name="Google Shape;1043;geebf10046b_0_303">
            <a:extLst>
              <a:ext uri="{FF2B5EF4-FFF2-40B4-BE49-F238E27FC236}">
                <a16:creationId xmlns:a16="http://schemas.microsoft.com/office/drawing/2014/main" id="{61BAF730-351B-2718-23BC-B501E596A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055600"/>
              </p:ext>
            </p:extLst>
          </p:nvPr>
        </p:nvGraphicFramePr>
        <p:xfrm>
          <a:off x="602211" y="1296014"/>
          <a:ext cx="6778179" cy="27973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19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5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latin typeface="Avenir Next" panose="020B0503020202020204" pitchFamily="34" charset="0"/>
                        </a:rPr>
                        <a:t>Project Charter</a:t>
                      </a:r>
                      <a:endParaRPr sz="1000" b="1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venir Next" panose="020B0503020202020204" pitchFamily="34" charset="0"/>
                        </a:rPr>
                        <a:t>Contains the project success criteria, scope, milestone due dates and team assignments.</a:t>
                      </a:r>
                      <a:endParaRPr sz="1000" u="none" strike="noStrike" cap="none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venir Next" panose="020B0503020202020204" pitchFamily="34" charset="0"/>
                        </a:rPr>
                        <a:t>Project Plan Template</a:t>
                      </a:r>
                      <a:endParaRPr sz="1000" b="1" u="none" strike="noStrike" cap="none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venir Next" panose="020B0503020202020204" pitchFamily="34" charset="0"/>
                        </a:rPr>
                        <a:t>Contains the tasks associated with each project stage, resource assignments, and due dates.</a:t>
                      </a:r>
                      <a:endParaRPr sz="1000" u="none" strike="noStrike" cap="none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8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venir Next" panose="020B0503020202020204" pitchFamily="34" charset="0"/>
                        </a:rPr>
                        <a:t>Architecture Blueprint</a:t>
                      </a:r>
                      <a:endParaRPr sz="1000" b="1" u="none" strike="noStrike" cap="none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latin typeface="Avenir Next" panose="020B0503020202020204" pitchFamily="34" charset="0"/>
                        </a:rPr>
                        <a:t>Contains infrastructure (compute, network, memory and storage) requirements for </a:t>
                      </a:r>
                      <a:r>
                        <a:rPr lang="en-US" sz="1000" u="none" strike="noStrike" cap="none" dirty="0" err="1">
                          <a:latin typeface="Avenir Next" panose="020B0503020202020204" pitchFamily="34" charset="0"/>
                        </a:rPr>
                        <a:t>PopUp</a:t>
                      </a:r>
                      <a:r>
                        <a:rPr lang="en-US" sz="1000" u="none" strike="noStrike" cap="none" dirty="0">
                          <a:latin typeface="Avenir Next" panose="020B0503020202020204" pitchFamily="34" charset="0"/>
                        </a:rPr>
                        <a:t> &amp; </a:t>
                      </a:r>
                      <a:r>
                        <a:rPr lang="en-US" sz="1000" u="none" strike="noStrike" cap="none" dirty="0" err="1">
                          <a:latin typeface="Avenir Next" panose="020B0503020202020204" pitchFamily="34" charset="0"/>
                        </a:rPr>
                        <a:t>Delphix</a:t>
                      </a:r>
                      <a:r>
                        <a:rPr lang="en-US" sz="1000" u="none" strike="noStrike" cap="none" dirty="0">
                          <a:latin typeface="Avenir Next" panose="020B0503020202020204" pitchFamily="34" charset="0"/>
                        </a:rPr>
                        <a:t> Software and deployment best practices based on measured workload and capacity metrics.</a:t>
                      </a:r>
                      <a:endParaRPr sz="10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venir Next" panose="020B0503020202020204" pitchFamily="34" charset="0"/>
                        </a:rPr>
                        <a:t>Install Guide</a:t>
                      </a:r>
                      <a:endParaRPr sz="1000" b="1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latin typeface="Avenir Next" panose="020B0503020202020204" pitchFamily="34" charset="0"/>
                        </a:rPr>
                        <a:t>Contains information about the </a:t>
                      </a:r>
                      <a:r>
                        <a:rPr lang="en-US" sz="1000" u="none" strike="noStrike" cap="none" dirty="0" err="1">
                          <a:latin typeface="Avenir Next" panose="020B0503020202020204" pitchFamily="34" charset="0"/>
                        </a:rPr>
                        <a:t>PopUp</a:t>
                      </a:r>
                      <a:r>
                        <a:rPr lang="en-US" sz="1000" u="none" strike="noStrike" cap="none" dirty="0">
                          <a:latin typeface="Avenir Next" panose="020B0503020202020204" pitchFamily="34" charset="0"/>
                        </a:rPr>
                        <a:t> &amp; </a:t>
                      </a:r>
                      <a:r>
                        <a:rPr lang="en-US" sz="1000" u="none" strike="noStrike" cap="none" dirty="0" err="1">
                          <a:latin typeface="Avenir Next" panose="020B0503020202020204" pitchFamily="34" charset="0"/>
                        </a:rPr>
                        <a:t>Delphix</a:t>
                      </a:r>
                      <a:r>
                        <a:rPr lang="en-US" sz="1000" u="none" strike="noStrike" cap="none" dirty="0">
                          <a:latin typeface="Avenir Next" panose="020B0503020202020204" pitchFamily="34" charset="0"/>
                        </a:rPr>
                        <a:t> installation.</a:t>
                      </a:r>
                      <a:endParaRPr sz="10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8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venir Next" panose="020B0503020202020204" pitchFamily="34" charset="0"/>
                        </a:rPr>
                        <a:t>Technical Configuration Summary</a:t>
                      </a:r>
                      <a:endParaRPr sz="1000" b="1" u="none" strike="noStrike" cap="none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venir Next" panose="020B0503020202020204" pitchFamily="34" charset="0"/>
                        </a:rPr>
                        <a:t>Contains a summary of the technical configurations made during the implementation with accompanying screen-shots.</a:t>
                      </a:r>
                      <a:endParaRPr sz="1000" u="none" strike="noStrike" cap="none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8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venir Next" panose="020B0503020202020204" pitchFamily="34" charset="0"/>
                        </a:rPr>
                        <a:t>Engagement Summary</a:t>
                      </a:r>
                      <a:endParaRPr sz="1000" b="1" u="none" strike="noStrike" cap="none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latin typeface="Avenir Next" panose="020B0503020202020204" pitchFamily="34" charset="0"/>
                        </a:rPr>
                        <a:t>Summarizes the outcomes of the project for Customer’s Executive Sponsor(s) and Project Manager.</a:t>
                      </a:r>
                      <a:endParaRPr sz="10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Google Shape;319;p1">
            <a:extLst>
              <a:ext uri="{FF2B5EF4-FFF2-40B4-BE49-F238E27FC236}">
                <a16:creationId xmlns:a16="http://schemas.microsoft.com/office/drawing/2014/main" id="{2D96ED43-E3C0-2A24-1F6F-2B30ACB724B6}"/>
              </a:ext>
            </a:extLst>
          </p:cNvPr>
          <p:cNvSpPr txBox="1">
            <a:spLocks/>
          </p:cNvSpPr>
          <p:nvPr/>
        </p:nvSpPr>
        <p:spPr>
          <a:xfrm>
            <a:off x="395420" y="4372000"/>
            <a:ext cx="4765422" cy="2160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  <a:latin typeface="Avenir Next" panose="020B0503020202020204" pitchFamily="34" charset="0"/>
              </a:rPr>
              <a:t>Status Meetings: Mon, Wed and Fri at XX</a:t>
            </a:r>
          </a:p>
          <a:p>
            <a:pPr marL="127000"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100" dirty="0">
              <a:solidFill>
                <a:schemeClr val="dk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6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Next Steps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5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Agenda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  <p:graphicFrame>
        <p:nvGraphicFramePr>
          <p:cNvPr id="2" name="Google Shape;328;gb19df54a06_0_2">
            <a:extLst>
              <a:ext uri="{FF2B5EF4-FFF2-40B4-BE49-F238E27FC236}">
                <a16:creationId xmlns:a16="http://schemas.microsoft.com/office/drawing/2014/main" id="{92EA1701-E516-706E-FA5D-7181F24D0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381578"/>
              </p:ext>
            </p:extLst>
          </p:nvPr>
        </p:nvGraphicFramePr>
        <p:xfrm>
          <a:off x="143225" y="1215824"/>
          <a:ext cx="4428775" cy="3970799"/>
        </p:xfrm>
        <a:graphic>
          <a:graphicData uri="http://schemas.openxmlformats.org/drawingml/2006/table">
            <a:tbl>
              <a:tblPr/>
              <a:tblGrid>
                <a:gridCol w="540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609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sz="1200" dirty="0">
                          <a:latin typeface="Avenir Next" panose="020B0503020202020204" pitchFamily="34" charset="0"/>
                        </a:rPr>
                        <a:t>Project Scope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09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sz="1200" dirty="0">
                          <a:latin typeface="Avenir Next" panose="020B0503020202020204" pitchFamily="34" charset="0"/>
                        </a:rPr>
                        <a:t>Project Milestone Due Dates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855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lang="en-GB" sz="1200" dirty="0" err="1">
                          <a:latin typeface="Avenir Next" panose="020B0503020202020204" pitchFamily="34" charset="0"/>
                        </a:rPr>
                        <a:t>PopUp</a:t>
                      </a:r>
                      <a:r>
                        <a:rPr lang="en-GB" sz="1200" dirty="0">
                          <a:latin typeface="Avenir Next" panose="020B0503020202020204" pitchFamily="34" charset="0"/>
                        </a:rPr>
                        <a:t> Platform</a:t>
                      </a:r>
                    </a:p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endParaRPr lang="en-GB" sz="1200" dirty="0">
                        <a:latin typeface="Avenir Next" panose="020B0503020202020204" pitchFamily="34" charset="0"/>
                      </a:endParaRPr>
                    </a:p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sz="1200" dirty="0" err="1">
                          <a:latin typeface="Avenir Next" panose="020B0503020202020204" pitchFamily="34" charset="0"/>
                        </a:rPr>
                        <a:t>Delphix</a:t>
                      </a:r>
                      <a:r>
                        <a:rPr sz="1200" dirty="0">
                          <a:latin typeface="Avenir Next" panose="020B0503020202020204" pitchFamily="34" charset="0"/>
                        </a:rPr>
                        <a:t> Data</a:t>
                      </a:r>
                      <a:r>
                        <a:rPr lang="en-US" sz="1200" dirty="0">
                          <a:latin typeface="Avenir Next" panose="020B0503020202020204" pitchFamily="34" charset="0"/>
                        </a:rPr>
                        <a:t> &amp; Compliance </a:t>
                      </a:r>
                      <a:r>
                        <a:rPr sz="1200" dirty="0">
                          <a:latin typeface="Avenir Next" panose="020B0503020202020204" pitchFamily="34" charset="0"/>
                        </a:rPr>
                        <a:t>Platform: Value Framework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609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sz="1200">
                          <a:latin typeface="Avenir Next" panose="020B0503020202020204" pitchFamily="34" charset="0"/>
                        </a:rPr>
                        <a:t>Project Objectives &amp; Outcomes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609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sz="1200" dirty="0">
                          <a:latin typeface="Avenir Next" panose="020B0503020202020204" pitchFamily="34" charset="0"/>
                        </a:rPr>
                        <a:t>Project Roles: </a:t>
                      </a:r>
                      <a:r>
                        <a:rPr lang="en-GB" sz="1200" dirty="0" err="1">
                          <a:latin typeface="Avenir Next" panose="020B0503020202020204" pitchFamily="34" charset="0"/>
                        </a:rPr>
                        <a:t>PopUp</a:t>
                      </a:r>
                      <a:r>
                        <a:rPr lang="en-GB" sz="1200" dirty="0">
                          <a:latin typeface="Avenir Next" panose="020B0503020202020204" pitchFamily="34" charset="0"/>
                        </a:rPr>
                        <a:t> &amp; </a:t>
                      </a:r>
                      <a:r>
                        <a:rPr lang="en-GB" sz="1200" dirty="0" err="1">
                          <a:latin typeface="Avenir Next" panose="020B0503020202020204" pitchFamily="34" charset="0"/>
                        </a:rPr>
                        <a:t>Delphix</a:t>
                      </a: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609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sz="1200">
                          <a:latin typeface="Avenir Next" panose="020B0503020202020204" pitchFamily="34" charset="0"/>
                        </a:rPr>
                        <a:t>Project Roles: Client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609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sz="1200" dirty="0">
                          <a:latin typeface="Avenir Next" panose="020B0503020202020204" pitchFamily="34" charset="0"/>
                        </a:rPr>
                        <a:t>Agile Implementation Approach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855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Google Shape;329;gb19df54a06_0_2">
            <a:extLst>
              <a:ext uri="{FF2B5EF4-FFF2-40B4-BE49-F238E27FC236}">
                <a16:creationId xmlns:a16="http://schemas.microsoft.com/office/drawing/2014/main" id="{3B59335C-2A2B-161F-D99E-80740A2BB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126146"/>
              </p:ext>
            </p:extLst>
          </p:nvPr>
        </p:nvGraphicFramePr>
        <p:xfrm>
          <a:off x="4283961" y="1215825"/>
          <a:ext cx="3456479" cy="3266514"/>
        </p:xfrm>
        <a:graphic>
          <a:graphicData uri="http://schemas.openxmlformats.org/drawingml/2006/table">
            <a:tbl>
              <a:tblPr/>
              <a:tblGrid>
                <a:gridCol w="421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9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tabLst/>
                        <a:defRPr sz="1400"/>
                      </a:pPr>
                      <a:r>
                        <a:rPr lang="en-GB" sz="1200" dirty="0" err="1">
                          <a:latin typeface="Avenir Next" panose="020B0503020202020204" pitchFamily="34" charset="0"/>
                        </a:rPr>
                        <a:t>PopUp</a:t>
                      </a:r>
                      <a:r>
                        <a:rPr lang="en-GB" sz="1200" dirty="0">
                          <a:latin typeface="Avenir Next" panose="020B0503020202020204" pitchFamily="34" charset="0"/>
                        </a:rPr>
                        <a:t> &amp; </a:t>
                      </a:r>
                      <a:r>
                        <a:rPr lang="en-GB" sz="1200" dirty="0" err="1">
                          <a:latin typeface="Avenir Next" panose="020B0503020202020204" pitchFamily="34" charset="0"/>
                        </a:rPr>
                        <a:t>Delphix</a:t>
                      </a:r>
                      <a:r>
                        <a:rPr lang="en-GB" sz="1200" dirty="0">
                          <a:latin typeface="Avenir Next" panose="020B0503020202020204" pitchFamily="34" charset="0"/>
                        </a:rPr>
                        <a:t> Architecture &amp; Best Practices</a:t>
                      </a:r>
                    </a:p>
                  </a:txBody>
                  <a:tcPr marL="60950" marR="60950" marT="60950" marB="60950" anchor="ctr" horzOverflow="overflow">
                    <a:lnL w="12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838443"/>
                  </a:ext>
                </a:extLst>
              </a:tr>
              <a:tr h="271774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sz="1200" dirty="0">
                          <a:latin typeface="Avenir Next" panose="020B0503020202020204" pitchFamily="34" charset="0"/>
                        </a:rPr>
                        <a:t>Project Deliverables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74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sz="1200" dirty="0">
                          <a:latin typeface="Avenir Next" panose="020B0503020202020204" pitchFamily="34" charset="0"/>
                        </a:rPr>
                        <a:t>Important Links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29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sz="1200" dirty="0">
                          <a:latin typeface="Avenir Next" panose="020B0503020202020204" pitchFamily="34" charset="0"/>
                        </a:rPr>
                        <a:t>Next Steps / </a:t>
                      </a:r>
                      <a:r>
                        <a:rPr lang="en-GB" sz="1200" dirty="0" err="1">
                          <a:latin typeface="Avenir Next" panose="020B0503020202020204" pitchFamily="34" charset="0"/>
                        </a:rPr>
                        <a:t>PopUp</a:t>
                      </a:r>
                      <a:r>
                        <a:rPr lang="en-GB" sz="1200" dirty="0">
                          <a:latin typeface="Avenir Next" panose="020B0503020202020204" pitchFamily="34" charset="0"/>
                        </a:rPr>
                        <a:t> &amp; </a:t>
                      </a:r>
                      <a:r>
                        <a:rPr sz="1200" dirty="0" err="1">
                          <a:latin typeface="Avenir Next" panose="020B0503020202020204" pitchFamily="34" charset="0"/>
                        </a:rPr>
                        <a:t>Delphix</a:t>
                      </a:r>
                      <a:r>
                        <a:rPr sz="1200" dirty="0">
                          <a:latin typeface="Avenir Next" panose="020B0503020202020204" pitchFamily="34" charset="0"/>
                        </a:rPr>
                        <a:t> Support / eLearning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74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175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defRPr sz="1400"/>
                      </a:pPr>
                      <a:r>
                        <a:rPr sz="1200" dirty="0">
                          <a:latin typeface="Avenir Next" panose="020B0503020202020204" pitchFamily="34" charset="0"/>
                        </a:rPr>
                        <a:t>Customer Success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Project Objectives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  <p:sp>
        <p:nvSpPr>
          <p:cNvPr id="4" name="Google Shape;319;p1">
            <a:extLst>
              <a:ext uri="{FF2B5EF4-FFF2-40B4-BE49-F238E27FC236}">
                <a16:creationId xmlns:a16="http://schemas.microsoft.com/office/drawing/2014/main" id="{4B10386A-1454-703A-9243-D25310FFCFC7}"/>
              </a:ext>
            </a:extLst>
          </p:cNvPr>
          <p:cNvSpPr txBox="1">
            <a:spLocks/>
          </p:cNvSpPr>
          <p:nvPr/>
        </p:nvSpPr>
        <p:spPr>
          <a:xfrm>
            <a:off x="466690" y="1275570"/>
            <a:ext cx="5232140" cy="47241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Avenir Next" panose="020B0503020202020204" pitchFamily="34" charset="0"/>
              </a:rPr>
              <a:t>The main objectives are …</a:t>
            </a:r>
          </a:p>
        </p:txBody>
      </p:sp>
    </p:spTree>
    <p:extLst>
      <p:ext uri="{BB962C8B-B14F-4D97-AF65-F5344CB8AC3E}">
        <p14:creationId xmlns:p14="http://schemas.microsoft.com/office/powerpoint/2010/main" val="2796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Project Team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  <p:sp>
        <p:nvSpPr>
          <p:cNvPr id="4" name="Google Shape;319;p1">
            <a:extLst>
              <a:ext uri="{FF2B5EF4-FFF2-40B4-BE49-F238E27FC236}">
                <a16:creationId xmlns:a16="http://schemas.microsoft.com/office/drawing/2014/main" id="{4B10386A-1454-703A-9243-D25310FFCFC7}"/>
              </a:ext>
            </a:extLst>
          </p:cNvPr>
          <p:cNvSpPr txBox="1">
            <a:spLocks/>
          </p:cNvSpPr>
          <p:nvPr/>
        </p:nvSpPr>
        <p:spPr>
          <a:xfrm>
            <a:off x="466690" y="1275570"/>
            <a:ext cx="2881140" cy="12961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 dirty="0">
                <a:latin typeface="Avenir Next" panose="020B0503020202020204" pitchFamily="34" charset="0"/>
              </a:rPr>
              <a:t>Client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Project Sponsor: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Project Manager: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Lead Architect: </a:t>
            </a:r>
          </a:p>
        </p:txBody>
      </p:sp>
      <p:sp>
        <p:nvSpPr>
          <p:cNvPr id="2" name="Google Shape;319;p1">
            <a:extLst>
              <a:ext uri="{FF2B5EF4-FFF2-40B4-BE49-F238E27FC236}">
                <a16:creationId xmlns:a16="http://schemas.microsoft.com/office/drawing/2014/main" id="{24F9F18E-DC44-74B7-854F-1C18608CB68B}"/>
              </a:ext>
            </a:extLst>
          </p:cNvPr>
          <p:cNvSpPr txBox="1">
            <a:spLocks/>
          </p:cNvSpPr>
          <p:nvPr/>
        </p:nvSpPr>
        <p:spPr>
          <a:xfrm>
            <a:off x="4575425" y="1275570"/>
            <a:ext cx="2881140" cy="13681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 dirty="0" err="1">
                <a:latin typeface="Avenir Next" panose="020B0503020202020204" pitchFamily="34" charset="0"/>
              </a:rPr>
              <a:t>PopUp</a:t>
            </a:r>
            <a:r>
              <a:rPr lang="en-GB" b="1" dirty="0">
                <a:latin typeface="Avenir Next" panose="020B0503020202020204" pitchFamily="34" charset="0"/>
              </a:rPr>
              <a:t> &amp; </a:t>
            </a:r>
            <a:r>
              <a:rPr lang="en-GB" b="1" dirty="0" err="1">
                <a:latin typeface="Avenir Next" panose="020B0503020202020204" pitchFamily="34" charset="0"/>
              </a:rPr>
              <a:t>Delphix</a:t>
            </a:r>
            <a:endParaRPr lang="en-GB" b="1" dirty="0">
              <a:latin typeface="Avenir Next" panose="020B0503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Account Executive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Solution Engineers: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Technical team:</a:t>
            </a:r>
          </a:p>
        </p:txBody>
      </p:sp>
    </p:spTree>
    <p:extLst>
      <p:ext uri="{BB962C8B-B14F-4D97-AF65-F5344CB8AC3E}">
        <p14:creationId xmlns:p14="http://schemas.microsoft.com/office/powerpoint/2010/main" val="2563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Project Milestone Dates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  <p:graphicFrame>
        <p:nvGraphicFramePr>
          <p:cNvPr id="2" name="Google Shape;369;geebf10046b_0_874">
            <a:extLst>
              <a:ext uri="{FF2B5EF4-FFF2-40B4-BE49-F238E27FC236}">
                <a16:creationId xmlns:a16="http://schemas.microsoft.com/office/drawing/2014/main" id="{304EE81B-755D-0757-F2C6-DB98355C8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244853"/>
              </p:ext>
            </p:extLst>
          </p:nvPr>
        </p:nvGraphicFramePr>
        <p:xfrm>
          <a:off x="870741" y="991128"/>
          <a:ext cx="7128244" cy="35769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83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6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latin typeface="Avenir Next" panose="020B0503020202020204" pitchFamily="34" charset="0"/>
                        </a:rPr>
                        <a:t>Project Startup Complete</a:t>
                      </a:r>
                      <a:endParaRPr sz="1200" b="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2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latin typeface="Avenir Next" panose="020B0503020202020204" pitchFamily="34" charset="0"/>
                        </a:rPr>
                        <a:t>Architecture Complete</a:t>
                      </a:r>
                      <a:endParaRPr sz="1200" b="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2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Avenir Next" panose="020B0503020202020204" pitchFamily="34" charset="0"/>
                        </a:rPr>
                        <a:t>Infrastructure Complete</a:t>
                      </a:r>
                      <a:endParaRPr sz="1200" b="0" u="none" strike="noStrike" cap="none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200" u="none" strike="noStrike" cap="none" dirty="0">
                        <a:highlight>
                          <a:schemeClr val="lt1"/>
                        </a:highlight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0" dirty="0">
                          <a:latin typeface="Avenir Next" panose="020B0503020202020204" pitchFamily="34" charset="0"/>
                        </a:rPr>
                        <a:t>Virtualization Application 1</a:t>
                      </a:r>
                      <a:endParaRPr sz="1200" b="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2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4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latin typeface="Avenir Next" panose="020B0503020202020204" pitchFamily="34" charset="0"/>
                        </a:rPr>
                        <a:t>Client Acceptance Application 1</a:t>
                      </a:r>
                      <a:endParaRPr sz="1200" b="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2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0">
                          <a:latin typeface="Avenir Next" panose="020B0503020202020204" pitchFamily="34" charset="0"/>
                        </a:rPr>
                        <a:t>Virtualization Application 2</a:t>
                      </a:r>
                      <a:endParaRPr sz="1200" b="0" u="none" strike="noStrike" cap="none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sz="12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latin typeface="Avenir Next" panose="020B0503020202020204" pitchFamily="34" charset="0"/>
                        </a:rPr>
                        <a:t>Client Acceptance Application </a:t>
                      </a:r>
                      <a:r>
                        <a:rPr lang="en-US" sz="1200" b="0" dirty="0">
                          <a:latin typeface="Avenir Next" panose="020B0503020202020204" pitchFamily="34" charset="0"/>
                        </a:rPr>
                        <a:t>2</a:t>
                      </a:r>
                      <a:endParaRPr sz="1200" b="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sz="12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0">
                          <a:latin typeface="Avenir Next" panose="020B0503020202020204" pitchFamily="34" charset="0"/>
                        </a:rPr>
                        <a:t>Virtualization Application 3</a:t>
                      </a:r>
                      <a:endParaRPr sz="1200" b="0" u="none" strike="noStrike" cap="none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sz="12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latin typeface="Avenir Next" panose="020B0503020202020204" pitchFamily="34" charset="0"/>
                        </a:rPr>
                        <a:t>Client Acceptance Application </a:t>
                      </a:r>
                      <a:r>
                        <a:rPr lang="en-US" sz="1200" b="0" dirty="0">
                          <a:latin typeface="Avenir Next" panose="020B0503020202020204" pitchFamily="34" charset="0"/>
                        </a:rPr>
                        <a:t>3</a:t>
                      </a:r>
                      <a:endParaRPr sz="1200" b="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sz="12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4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latin typeface="Avenir Next" panose="020B0503020202020204" pitchFamily="34" charset="0"/>
                        </a:rPr>
                        <a:t>Project Complete</a:t>
                      </a:r>
                      <a:endParaRPr sz="1200" b="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200" u="none" strike="noStrike" cap="none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91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Project Scope Details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  <p:sp>
        <p:nvSpPr>
          <p:cNvPr id="4" name="Google Shape;319;p1">
            <a:extLst>
              <a:ext uri="{FF2B5EF4-FFF2-40B4-BE49-F238E27FC236}">
                <a16:creationId xmlns:a16="http://schemas.microsoft.com/office/drawing/2014/main" id="{4B10386A-1454-703A-9243-D25310FFCFC7}"/>
              </a:ext>
            </a:extLst>
          </p:cNvPr>
          <p:cNvSpPr txBox="1">
            <a:spLocks/>
          </p:cNvSpPr>
          <p:nvPr/>
        </p:nvSpPr>
        <p:spPr>
          <a:xfrm>
            <a:off x="466690" y="1275570"/>
            <a:ext cx="5977570" cy="295241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venir Next" panose="020B0503020202020204" pitchFamily="34" charset="0"/>
                <a:sym typeface="Arial"/>
              </a:rPr>
              <a:t>Scope:</a:t>
            </a: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dirty="0">
                <a:solidFill>
                  <a:schemeClr val="dk1"/>
                </a:solidFill>
                <a:latin typeface="Avenir Next" panose="020B0503020202020204" pitchFamily="34" charset="0"/>
              </a:rPr>
              <a:t>Mainframe Virtualization with masked data discovery</a:t>
            </a: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dirty="0">
                <a:solidFill>
                  <a:schemeClr val="dk1"/>
                </a:solidFill>
                <a:latin typeface="Avenir Next" panose="020B0503020202020204" pitchFamily="34" charset="0"/>
              </a:rPr>
              <a:t>Complete the virtualization of Mainframe Application 1 based on out of box functionality</a:t>
            </a: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dirty="0">
                <a:solidFill>
                  <a:schemeClr val="dk1"/>
                </a:solidFill>
                <a:latin typeface="Avenir Next" panose="020B0503020202020204" pitchFamily="34" charset="0"/>
              </a:rPr>
              <a:t>Virtualization of Application 2 and basic use case based on out of box functionality.</a:t>
            </a: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 dirty="0">
                <a:solidFill>
                  <a:schemeClr val="dk1"/>
                </a:solidFill>
                <a:latin typeface="Avenir Next" panose="020B0503020202020204" pitchFamily="34" charset="0"/>
              </a:rPr>
              <a:t>Virtualization of Application 3 and basic use case based on out of box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364304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Project Assumptions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  <p:sp>
        <p:nvSpPr>
          <p:cNvPr id="4" name="Google Shape;319;p1">
            <a:extLst>
              <a:ext uri="{FF2B5EF4-FFF2-40B4-BE49-F238E27FC236}">
                <a16:creationId xmlns:a16="http://schemas.microsoft.com/office/drawing/2014/main" id="{4B10386A-1454-703A-9243-D25310FFCFC7}"/>
              </a:ext>
            </a:extLst>
          </p:cNvPr>
          <p:cNvSpPr txBox="1">
            <a:spLocks/>
          </p:cNvSpPr>
          <p:nvPr/>
        </p:nvSpPr>
        <p:spPr>
          <a:xfrm>
            <a:off x="466690" y="1275570"/>
            <a:ext cx="5232140" cy="47241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Avenir Next" panose="020B0503020202020204" pitchFamily="34" charset="0"/>
              </a:rPr>
              <a:t>The key assumptions are …</a:t>
            </a:r>
          </a:p>
        </p:txBody>
      </p:sp>
    </p:spTree>
    <p:extLst>
      <p:ext uri="{BB962C8B-B14F-4D97-AF65-F5344CB8AC3E}">
        <p14:creationId xmlns:p14="http://schemas.microsoft.com/office/powerpoint/2010/main" val="383920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Out of Scope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  <p:sp>
        <p:nvSpPr>
          <p:cNvPr id="4" name="Google Shape;319;p1">
            <a:extLst>
              <a:ext uri="{FF2B5EF4-FFF2-40B4-BE49-F238E27FC236}">
                <a16:creationId xmlns:a16="http://schemas.microsoft.com/office/drawing/2014/main" id="{4B10386A-1454-703A-9243-D25310FFCFC7}"/>
              </a:ext>
            </a:extLst>
          </p:cNvPr>
          <p:cNvSpPr txBox="1">
            <a:spLocks/>
          </p:cNvSpPr>
          <p:nvPr/>
        </p:nvSpPr>
        <p:spPr>
          <a:xfrm>
            <a:off x="466690" y="1275570"/>
            <a:ext cx="7849830" cy="33844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  <a:latin typeface="Avenir Next" panose="020B0503020202020204" pitchFamily="34" charset="0"/>
              </a:rPr>
              <a:t>Any scope not called out above and any activities not included in Section 2 below are considered to be out of scope, including, but not limited to: 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100" dirty="0">
                <a:solidFill>
                  <a:schemeClr val="dk1"/>
                </a:solidFill>
                <a:latin typeface="Avenir Next" panose="020B0503020202020204" pitchFamily="34" charset="0"/>
              </a:rPr>
              <a:t>Assistance with automation of data delivery processes (e.g., automation of source database ingestion, virtual databases provisioning, masking, replication, etc.). 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100" dirty="0">
                <a:solidFill>
                  <a:schemeClr val="dk1"/>
                </a:solidFill>
                <a:latin typeface="Avenir Next" panose="020B0503020202020204" pitchFamily="34" charset="0"/>
              </a:rPr>
              <a:t>Assistance with infrastructure preparation beyond providing specifications and best practice guidance.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100" dirty="0">
                <a:solidFill>
                  <a:schemeClr val="dk1"/>
                </a:solidFill>
                <a:latin typeface="Avenir Next" panose="020B0503020202020204" pitchFamily="34" charset="0"/>
              </a:rPr>
              <a:t>Management and logistics on Customer’s physical databases or files.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100" dirty="0">
                <a:solidFill>
                  <a:schemeClr val="dk1"/>
                </a:solidFill>
                <a:latin typeface="Avenir Next" panose="020B0503020202020204" pitchFamily="34" charset="0"/>
              </a:rPr>
              <a:t>Virtualization of distributed data sources (e.g., Oracle, MSSQL)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100" dirty="0">
                <a:solidFill>
                  <a:schemeClr val="dk1"/>
                </a:solidFill>
                <a:latin typeface="Avenir Next" panose="020B0503020202020204" pitchFamily="34" charset="0"/>
              </a:rPr>
              <a:t>Writing any mainframe programs or JCLs that are related to the applications in scope.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100" dirty="0">
                <a:solidFill>
                  <a:schemeClr val="dk1"/>
                </a:solidFill>
                <a:latin typeface="Avenir Next" panose="020B0503020202020204" pitchFamily="34" charset="0"/>
              </a:rPr>
              <a:t>Travel to Customer facility.</a:t>
            </a:r>
            <a:r>
              <a:rPr lang="en-US" sz="1100" b="1" dirty="0">
                <a:solidFill>
                  <a:schemeClr val="dk1"/>
                </a:solidFill>
                <a:latin typeface="Avenir Next" panose="020B0503020202020204" pitchFamily="34" charset="0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Avenir Next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35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5938F17-3605-F538-021C-9C01ABEAF0DC}"/>
              </a:ext>
            </a:extLst>
          </p:cNvPr>
          <p:cNvSpPr txBox="1">
            <a:spLocks/>
          </p:cNvSpPr>
          <p:nvPr/>
        </p:nvSpPr>
        <p:spPr>
          <a:xfrm>
            <a:off x="500745" y="350308"/>
            <a:ext cx="6500998" cy="7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B36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25" b="1" dirty="0">
                <a:solidFill>
                  <a:srgbClr val="3298D5"/>
                </a:solidFill>
                <a:latin typeface="Avenir Next Medium" panose="020B0503020202020204" pitchFamily="34" charset="0"/>
                <a:ea typeface="+mn-ea"/>
                <a:cs typeface="+mn-cs"/>
              </a:rPr>
              <a:t>Architecture Overview – General Logical Architecture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FBCF41-5E89-66F3-0759-08B6CD1B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14284"/>
      </p:ext>
    </p:extLst>
  </p:cSld>
  <p:clrMapOvr>
    <a:masterClrMapping/>
  </p:clrMapOvr>
</p:sld>
</file>

<file path=ppt/theme/theme1.xml><?xml version="1.0" encoding="utf-8"?>
<a:theme xmlns:a="http://schemas.openxmlformats.org/drawingml/2006/main" name="Delphix Light">
  <a:themeElements>
    <a:clrScheme name="Simple Light">
      <a:dk1>
        <a:srgbClr val="000000"/>
      </a:dk1>
      <a:lt1>
        <a:srgbClr val="FFFFFF"/>
      </a:lt1>
      <a:dk2>
        <a:srgbClr val="2D2D2D"/>
      </a:dk2>
      <a:lt2>
        <a:srgbClr val="EEEEEE"/>
      </a:lt2>
      <a:accent1>
        <a:srgbClr val="1381D7"/>
      </a:accent1>
      <a:accent2>
        <a:srgbClr val="054C82"/>
      </a:accent2>
      <a:accent3>
        <a:srgbClr val="004E66"/>
      </a:accent3>
      <a:accent4>
        <a:srgbClr val="B22E74"/>
      </a:accent4>
      <a:accent5>
        <a:srgbClr val="FFCC33"/>
      </a:accent5>
      <a:accent6>
        <a:srgbClr val="1AD6F5"/>
      </a:accent6>
      <a:hlink>
        <a:srgbClr val="B22E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943f54-66d6-419c-b376-975241c3e71b" xsi:nil="true"/>
    <lcf76f155ced4ddcb4097134ff3c332f xmlns="3f6af380-3be2-4cd7-b275-2c9e1c133222">
      <Terms xmlns="http://schemas.microsoft.com/office/infopath/2007/PartnerControls"/>
    </lcf76f155ced4ddcb4097134ff3c332f>
    <SharedWithUsers xmlns="5d943f54-66d6-419c-b376-975241c3e71b">
      <UserInfo>
        <DisplayName>Bron</DisplayName>
        <AccountId>141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6383FF2FD7DB4FA2E208CBD5C3764F" ma:contentTypeVersion="12" ma:contentTypeDescription="Create a new document." ma:contentTypeScope="" ma:versionID="2e3f95a0d8412a0dee098e524f3744d6">
  <xsd:schema xmlns:xsd="http://www.w3.org/2001/XMLSchema" xmlns:xs="http://www.w3.org/2001/XMLSchema" xmlns:p="http://schemas.microsoft.com/office/2006/metadata/properties" xmlns:ns2="3f6af380-3be2-4cd7-b275-2c9e1c133222" xmlns:ns3="5d943f54-66d6-419c-b376-975241c3e71b" targetNamespace="http://schemas.microsoft.com/office/2006/metadata/properties" ma:root="true" ma:fieldsID="04ef98f74e0fc44baa77c23f86f840b6" ns2:_="" ns3:_="">
    <xsd:import namespace="3f6af380-3be2-4cd7-b275-2c9e1c133222"/>
    <xsd:import namespace="5d943f54-66d6-419c-b376-975241c3e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af380-3be2-4cd7-b275-2c9e1c1332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d4d6c58-28ad-4e60-a366-cfc3224364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43f54-66d6-419c-b376-975241c3e71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5c18bc3-a30b-4348-8adb-6db5583c80ba}" ma:internalName="TaxCatchAll" ma:showField="CatchAllData" ma:web="5d943f54-66d6-419c-b376-975241c3e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CCDF51-6B3F-4405-94B0-355EA7ED79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58FFA1-0EC8-4EE3-84D5-84226FE28654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5d943f54-66d6-419c-b376-975241c3e71b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f6af380-3be2-4cd7-b275-2c9e1c133222"/>
  </ds:schemaRefs>
</ds:datastoreItem>
</file>

<file path=customXml/itemProps3.xml><?xml version="1.0" encoding="utf-8"?>
<ds:datastoreItem xmlns:ds="http://schemas.openxmlformats.org/officeDocument/2006/customXml" ds:itemID="{7807FC8C-DEBA-4BA4-A0A5-67CFC54C6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6af380-3be2-4cd7-b275-2c9e1c133222"/>
    <ds:schemaRef ds:uri="5d943f54-66d6-419c-b376-975241c3e7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37539</TotalTime>
  <Words>1829</Words>
  <Application>Microsoft Macintosh PowerPoint</Application>
  <PresentationFormat>On-screen Show (16:9)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Avenir Next</vt:lpstr>
      <vt:lpstr>Calibri Light</vt:lpstr>
      <vt:lpstr>Avenir Next Medium</vt:lpstr>
      <vt:lpstr>Arial</vt:lpstr>
      <vt:lpstr>Calibri</vt:lpstr>
      <vt:lpstr>Delphix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Delivering a Mainframe/PopUp Presentation</dc:title>
  <cp:lastModifiedBy>Bronwyn Davies</cp:lastModifiedBy>
  <cp:revision>80</cp:revision>
  <cp:lastPrinted>2022-10-11T09:39:40Z</cp:lastPrinted>
  <dcterms:modified xsi:type="dcterms:W3CDTF">2023-03-20T11:08:52Z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0x010100266383FF2FD7DB4FA2E208CBD5C3764F</vt:lpwstr>
  </property>
  <property fmtid="{D5CDD505-2E9C-101B-9397-08002B2CF9AE}" pid="3" name="MediaServiceImageTags">
    <vt:lpwstr/>
  </property>
  <property fmtid="{D5CDD505-2E9C-101B-9397-08002B2CF9AE}" pid="4" name="SharedWithUsers">
    <vt:lpwstr>141;#Bron</vt:lpwstr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