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9"/>
  </p:notesMasterIdLst>
  <p:sldIdLst>
    <p:sldId id="2147482561" r:id="rId5"/>
    <p:sldId id="2147482560" r:id="rId6"/>
    <p:sldId id="2147482562" r:id="rId7"/>
    <p:sldId id="2147482563" r:id="rId8"/>
    <p:sldId id="2147482564" r:id="rId9"/>
    <p:sldId id="2147482565" r:id="rId10"/>
    <p:sldId id="2147482566" r:id="rId11"/>
    <p:sldId id="2147482567" r:id="rId12"/>
    <p:sldId id="2147482568" r:id="rId13"/>
    <p:sldId id="2147482573" r:id="rId14"/>
    <p:sldId id="2147482569" r:id="rId15"/>
    <p:sldId id="2147482570" r:id="rId16"/>
    <p:sldId id="2147482571" r:id="rId17"/>
    <p:sldId id="2147482572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D21"/>
    <a:srgbClr val="213241"/>
    <a:srgbClr val="F28118"/>
    <a:srgbClr val="009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784D-4A0B-E747-A13F-30782A7EB982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F36D7-4672-464F-9BD6-1630CFF71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1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EECDEA-A644-32D2-CCF0-5296065417E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23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7C199-8CD0-7B21-837B-3A0C2B517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110" y="1619250"/>
            <a:ext cx="3973262" cy="1172641"/>
          </a:xfr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22FC5-2163-25BB-99DE-EC15039BE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10" y="2822850"/>
            <a:ext cx="3973262" cy="685525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Content Placeholder 4" descr="A black and white logo&#10;&#10;AI-generated content may be incorrect.">
            <a:extLst>
              <a:ext uri="{FF2B5EF4-FFF2-40B4-BE49-F238E27FC236}">
                <a16:creationId xmlns:a16="http://schemas.microsoft.com/office/drawing/2014/main" id="{7F40DE2F-8F3E-7CE2-06F4-1E9D1C594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16" y="526320"/>
            <a:ext cx="2938295" cy="1034661"/>
          </a:xfrm>
          <a:prstGeom prst="rect">
            <a:avLst/>
          </a:prstGeom>
        </p:spPr>
      </p:pic>
      <p:pic>
        <p:nvPicPr>
          <p:cNvPr id="7" name="Picture 6" descr="A yellow and black triangle&#10;&#10;AI-generated content may be incorrect.">
            <a:extLst>
              <a:ext uri="{FF2B5EF4-FFF2-40B4-BE49-F238E27FC236}">
                <a16:creationId xmlns:a16="http://schemas.microsoft.com/office/drawing/2014/main" id="{F4F0D7D2-C37D-0846-CBFC-656734FB6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0" y="3570802"/>
            <a:ext cx="7699208" cy="15726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294C1C-A3BB-CDB8-A8A2-92047A25B529}"/>
              </a:ext>
            </a:extLst>
          </p:cNvPr>
          <p:cNvSpPr/>
          <p:nvPr userDrawn="1"/>
        </p:nvSpPr>
        <p:spPr>
          <a:xfrm>
            <a:off x="794178" y="2452345"/>
            <a:ext cx="41856" cy="660042"/>
          </a:xfrm>
          <a:prstGeom prst="rect">
            <a:avLst/>
          </a:prstGeom>
          <a:solidFill>
            <a:srgbClr val="EC8D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69622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C30B-5798-BFFE-7437-53E81950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0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70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D630-F3B2-AD1D-754B-255D7916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C50D1-E534-5C21-A936-3F04C1666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B2C5A-68DC-C14F-D997-FD7BE38FB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54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E2EC-3BE2-5EFA-17BC-87A33506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F274A4-2D01-676E-E016-ED270C62C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DE8C6-4A3D-9B09-952F-0C4298480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97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76D8-0BE8-03B1-B27F-71C411AB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C9842-B4DB-6F57-19AF-F5BD60C4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0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CD071D-BB61-936D-F52C-6AC7CE61E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BC359-6D05-87EF-213A-7C19D3D46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48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412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C7ED7F-B871-6983-F888-8DC7433BA08E}"/>
              </a:ext>
            </a:extLst>
          </p:cNvPr>
          <p:cNvCxnSpPr>
            <a:cxnSpLocks/>
          </p:cNvCxnSpPr>
          <p:nvPr userDrawn="1"/>
        </p:nvCxnSpPr>
        <p:spPr>
          <a:xfrm>
            <a:off x="633850" y="2895600"/>
            <a:ext cx="1223525" cy="0"/>
          </a:xfrm>
          <a:prstGeom prst="line">
            <a:avLst/>
          </a:prstGeom>
          <a:ln w="38100">
            <a:solidFill>
              <a:srgbClr val="3298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polygon&#10;&#10;Description automatically generated">
            <a:extLst>
              <a:ext uri="{FF2B5EF4-FFF2-40B4-BE49-F238E27FC236}">
                <a16:creationId xmlns:a16="http://schemas.microsoft.com/office/drawing/2014/main" id="{1C36774D-F940-F63C-4CDC-D66FBCBA1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045" y="2449049"/>
            <a:ext cx="1685160" cy="2442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5FA4BC-943D-96D1-7563-C859EAE61B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49" y="486027"/>
            <a:ext cx="3035937" cy="812161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32E5C55-514B-AFD9-E247-ED60540A9C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3850" y="3105151"/>
            <a:ext cx="5883275" cy="865188"/>
          </a:xfrm>
        </p:spPr>
        <p:txBody>
          <a:bodyPr/>
          <a:lstStyle>
            <a:lvl1pPr>
              <a:defRPr sz="4400">
                <a:latin typeface="Avenir Next" panose="020B0503020202020204" pitchFamily="34" charset="0"/>
              </a:defRPr>
            </a:lvl1pPr>
            <a:lvl2pPr>
              <a:defRPr sz="2800">
                <a:latin typeface="Avenir Next" panose="020B0503020202020204" pitchFamily="34" charset="0"/>
              </a:defRPr>
            </a:lvl2pPr>
            <a:lvl3pPr>
              <a:defRPr>
                <a:latin typeface="Avenir Next" panose="020B0503020202020204" pitchFamily="34" charset="0"/>
              </a:defRPr>
            </a:lvl3pPr>
            <a:lvl4pPr>
              <a:defRPr>
                <a:latin typeface="Avenir Next" panose="020B0503020202020204" pitchFamily="34" charset="0"/>
              </a:defRPr>
            </a:lvl4pPr>
            <a:lvl5pPr>
              <a:defRPr>
                <a:latin typeface="Avenir Next" panose="020B0503020202020204" pitchFamily="34" charset="0"/>
              </a:defRPr>
            </a:lvl5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4984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FC58188-3BAC-D948-B694-8660353A433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popup-</a:t>
            </a:r>
            <a:r>
              <a:rPr lang="en-GB" err="1"/>
              <a:t>mainframe.com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4598912-71DB-C045-884F-A3622044B772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8C9AE-D5DF-63C2-F0A5-51BF8B327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986" y="232464"/>
            <a:ext cx="1722944" cy="46250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30EBD3-E1D3-D650-7610-F3EE34BD3B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404" y="381566"/>
            <a:ext cx="6500812" cy="777875"/>
          </a:xfrm>
        </p:spPr>
        <p:txBody>
          <a:bodyPr>
            <a:normAutofit/>
          </a:bodyPr>
          <a:lstStyle>
            <a:lvl1pPr marL="0" indent="0">
              <a:buNone/>
              <a:defRPr sz="3300" b="1" i="0">
                <a:solidFill>
                  <a:srgbClr val="0099D4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1FD17F-B58C-83A9-364C-E0F73CC642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404" y="1298252"/>
            <a:ext cx="649287" cy="487363"/>
          </a:xfrm>
        </p:spPr>
        <p:txBody>
          <a:bodyPr/>
          <a:lstStyle>
            <a:lvl1pPr marL="0" indent="0">
              <a:buNone/>
              <a:defRPr lang="en-GB" sz="2400" b="1" kern="1200" dirty="0">
                <a:solidFill>
                  <a:srgbClr val="3298D5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65A2703-1760-E92B-5FBE-AE50C972C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3975" y="2000501"/>
            <a:ext cx="4651375" cy="1613913"/>
          </a:xfrm>
        </p:spPr>
        <p:txBody>
          <a:bodyPr/>
          <a:lstStyle>
            <a:lvl1pPr>
              <a:defRPr>
                <a:latin typeface="Avenir Next" panose="020B0503020202020204" pitchFamily="34" charset="0"/>
              </a:defRPr>
            </a:lvl1pPr>
            <a:lvl2pPr>
              <a:defRPr>
                <a:latin typeface="Avenir Next" panose="020B0503020202020204" pitchFamily="34" charset="0"/>
              </a:defRPr>
            </a:lvl2pPr>
            <a:lvl3pPr>
              <a:defRPr>
                <a:latin typeface="Avenir Next" panose="020B0503020202020204" pitchFamily="34" charset="0"/>
              </a:defRPr>
            </a:lvl3pPr>
            <a:lvl4pPr>
              <a:defRPr>
                <a:latin typeface="Avenir Next" panose="020B0503020202020204" pitchFamily="34" charset="0"/>
              </a:defRPr>
            </a:lvl4pPr>
            <a:lvl5pPr>
              <a:defRPr>
                <a:latin typeface="Avenir Next" panose="020B0503020202020204" pitchFamily="34" charset="0"/>
              </a:defRPr>
            </a:lvl5pPr>
          </a:lstStyle>
          <a:p>
            <a:pPr lvl="0"/>
            <a:r>
              <a:rPr lang="en-GB"/>
              <a:t>Main point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FC07550-B9BC-94FA-B75D-DF164072E2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3975" y="1298575"/>
            <a:ext cx="5759450" cy="487363"/>
          </a:xfr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rgbClr val="0099D4"/>
                </a:solidFill>
                <a:latin typeface="Avenir Next Demi Bold" panose="020B0503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>
                <a:solidFill>
                  <a:srgbClr val="3298D5"/>
                </a:solidFill>
                <a:latin typeface="Avenir Next Medium" panose="020B0503020202020204" pitchFamily="34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1785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EECDEA-A644-32D2-CCF0-5296065417E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23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7C199-8CD0-7B21-837B-3A0C2B517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764" y="1001191"/>
            <a:ext cx="6858000" cy="1790700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22FC5-2163-25BB-99DE-EC15039BE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764" y="2860947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5E194782-C17F-5280-1C4B-0CD20CBF7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384" y="822311"/>
            <a:ext cx="990106" cy="357760"/>
          </a:xfrm>
          <a:prstGeom prst="rect">
            <a:avLst/>
          </a:prstGeom>
        </p:spPr>
      </p:pic>
      <p:pic>
        <p:nvPicPr>
          <p:cNvPr id="15" name="Picture 14" descr="A black and grey logo&#10;&#10;AI-generated content may be incorrect.">
            <a:extLst>
              <a:ext uri="{FF2B5EF4-FFF2-40B4-BE49-F238E27FC236}">
                <a16:creationId xmlns:a16="http://schemas.microsoft.com/office/drawing/2014/main" id="{6874410D-94D2-1009-AB5D-C6E380B58B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25" y="3239503"/>
            <a:ext cx="3106647" cy="4445653"/>
          </a:xfrm>
          <a:prstGeom prst="rect">
            <a:avLst/>
          </a:prstGeom>
        </p:spPr>
      </p:pic>
      <p:pic>
        <p:nvPicPr>
          <p:cNvPr id="16" name="Content Placeholder 4" descr="A black and white logo&#10;&#10;AI-generated content may be incorrect.">
            <a:extLst>
              <a:ext uri="{FF2B5EF4-FFF2-40B4-BE49-F238E27FC236}">
                <a16:creationId xmlns:a16="http://schemas.microsoft.com/office/drawing/2014/main" id="{7F40DE2F-8F3E-7CE2-06F4-1E9D1C594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60" y="182283"/>
            <a:ext cx="981663" cy="3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EECDEA-A644-32D2-CCF0-5296065417E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8D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7C199-8CD0-7B21-837B-3A0C2B517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764" y="1001191"/>
            <a:ext cx="6858000" cy="1790700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22FC5-2163-25BB-99DE-EC15039BE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764" y="2860947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 descr="A black and grey logo&#10;&#10;AI-generated content may be incorrect.">
            <a:extLst>
              <a:ext uri="{FF2B5EF4-FFF2-40B4-BE49-F238E27FC236}">
                <a16:creationId xmlns:a16="http://schemas.microsoft.com/office/drawing/2014/main" id="{1C824A79-C2B2-C4EA-F495-479D1764A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404" y="2765049"/>
            <a:ext cx="3697367" cy="5290981"/>
          </a:xfrm>
          <a:prstGeom prst="rect">
            <a:avLst/>
          </a:prstGeom>
        </p:spPr>
      </p:pic>
      <p:pic>
        <p:nvPicPr>
          <p:cNvPr id="6" name="Picture 5" descr="A black and grey logo&#10;&#10;AI-generated content may be incorrect.">
            <a:extLst>
              <a:ext uri="{FF2B5EF4-FFF2-40B4-BE49-F238E27FC236}">
                <a16:creationId xmlns:a16="http://schemas.microsoft.com/office/drawing/2014/main" id="{F35475B3-F956-D489-889B-BC234F563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961" y="605380"/>
            <a:ext cx="2122399" cy="30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5986-669E-AEED-1508-2301894B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AB707-74BC-F897-9668-CF75607AB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41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ars with lights on top&#10;&#10;AI-generated content may be incorrect.">
            <a:extLst>
              <a:ext uri="{FF2B5EF4-FFF2-40B4-BE49-F238E27FC236}">
                <a16:creationId xmlns:a16="http://schemas.microsoft.com/office/drawing/2014/main" id="{13E92ACA-7669-478E-3DE0-A58152DD6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A61281-4847-2B8D-80BD-1AC4A6C661F6}"/>
              </a:ext>
            </a:extLst>
          </p:cNvPr>
          <p:cNvSpPr/>
          <p:nvPr userDrawn="1"/>
        </p:nvSpPr>
        <p:spPr>
          <a:xfrm>
            <a:off x="0" y="0"/>
            <a:ext cx="7688179" cy="682792"/>
          </a:xfrm>
          <a:prstGeom prst="rect">
            <a:avLst/>
          </a:prstGeom>
          <a:solidFill>
            <a:srgbClr val="EC8D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25986-669E-AEED-1508-2301894B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681FA-5547-41A9-4A31-5D39DCE0AC06}"/>
              </a:ext>
            </a:extLst>
          </p:cNvPr>
          <p:cNvSpPr/>
          <p:nvPr userDrawn="1"/>
        </p:nvSpPr>
        <p:spPr>
          <a:xfrm>
            <a:off x="7688179" y="-1"/>
            <a:ext cx="1455821" cy="682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 descr="A black and grey logo&#10;&#10;AI-generated content may be incorrect.">
            <a:extLst>
              <a:ext uri="{FF2B5EF4-FFF2-40B4-BE49-F238E27FC236}">
                <a16:creationId xmlns:a16="http://schemas.microsoft.com/office/drawing/2014/main" id="{9AB839EF-2485-D207-BECB-67EB255364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55" y="177048"/>
            <a:ext cx="993269" cy="3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4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8CEE3B-89FA-4907-EDD2-5583FE43D48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-6651"/>
          <a:ext cx="9144000" cy="515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9002055" imgH="5076874" progId="CorelPHOTOPAINT.Image.26">
                  <p:embed/>
                </p:oleObj>
              </mc:Choice>
              <mc:Fallback>
                <p:oleObj name="PHOTO-PAINT" r:id="rId2" imgW="9002055" imgH="5076874" progId="CorelPHOTOPAINT.Image.26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C8CEE3B-89FA-4907-EDD2-5583FE43D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6651"/>
                        <a:ext cx="9144000" cy="5156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CA61281-4847-2B8D-80BD-1AC4A6C661F6}"/>
              </a:ext>
            </a:extLst>
          </p:cNvPr>
          <p:cNvSpPr/>
          <p:nvPr userDrawn="1"/>
        </p:nvSpPr>
        <p:spPr>
          <a:xfrm>
            <a:off x="0" y="0"/>
            <a:ext cx="7688179" cy="682792"/>
          </a:xfrm>
          <a:prstGeom prst="rect">
            <a:avLst/>
          </a:prstGeom>
          <a:solidFill>
            <a:srgbClr val="EC8D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25986-669E-AEED-1508-2301894B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681FA-5547-41A9-4A31-5D39DCE0AC06}"/>
              </a:ext>
            </a:extLst>
          </p:cNvPr>
          <p:cNvSpPr/>
          <p:nvPr userDrawn="1"/>
        </p:nvSpPr>
        <p:spPr>
          <a:xfrm>
            <a:off x="7688179" y="-1"/>
            <a:ext cx="1455821" cy="682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 descr="A black and grey logo&#10;&#10;AI-generated content may be incorrect.">
            <a:extLst>
              <a:ext uri="{FF2B5EF4-FFF2-40B4-BE49-F238E27FC236}">
                <a16:creationId xmlns:a16="http://schemas.microsoft.com/office/drawing/2014/main" id="{9AB839EF-2485-D207-BECB-67EB255364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55" y="177048"/>
            <a:ext cx="993269" cy="3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77BC9-4341-1E3B-8F40-C36955AF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E6D44-B265-29A2-0A8B-A162A086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75BA-D4C0-ABAC-4D71-A11B3DF9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CCFA0-43D1-FA55-2646-5EF3096A7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9C437-6993-2C25-5CB4-7E50DCF97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86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9456-0440-A982-9D06-C7BC8891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BD8A1-E69A-9254-0520-5DF366C77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3529B-5B5E-C516-AB91-6282ABD68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8781E-5062-831E-1ED1-C5E470ADF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738D7-7EB4-5CAC-B9D8-06112038B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6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77F135-AD68-9603-098A-E2FD171704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88179" y="-1"/>
            <a:ext cx="1455821" cy="682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0D5B3C-B86F-1C5A-B773-1594CF91D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688179" cy="682792"/>
          </a:xfrm>
          <a:prstGeom prst="rect">
            <a:avLst/>
          </a:prstGeom>
          <a:solidFill>
            <a:srgbClr val="223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62FB7-4E43-38F8-7A5B-FB9DAC0D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9" y="37788"/>
            <a:ext cx="7886700" cy="682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BF2D7-7C59-38CE-93C7-E09B64282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55032"/>
            <a:ext cx="7886700" cy="347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 descr="A black and grey logo&#10;&#10;AI-generated content may be incorrect.">
            <a:extLst>
              <a:ext uri="{FF2B5EF4-FFF2-40B4-BE49-F238E27FC236}">
                <a16:creationId xmlns:a16="http://schemas.microsoft.com/office/drawing/2014/main" id="{CE040EE3-C7DF-8063-910C-CBD5D7BB546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55" y="177048"/>
            <a:ext cx="993269" cy="3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3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61" r:id="rId17"/>
    <p:sldLayoutId id="214748366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C8D21"/>
        </a:buClr>
        <a:buFont typeface="Arial" panose="020B0604020202020204" pitchFamily="34" charset="0"/>
        <a:buChar char="•"/>
        <a:defRPr sz="2400" kern="1200">
          <a:solidFill>
            <a:srgbClr val="22324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8D21"/>
        </a:buClr>
        <a:buFont typeface="Arial" panose="020B0604020202020204" pitchFamily="34" charset="0"/>
        <a:buChar char="•"/>
        <a:defRPr sz="2000" kern="1200">
          <a:solidFill>
            <a:srgbClr val="22324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8D21"/>
        </a:buClr>
        <a:buFont typeface="Arial" panose="020B0604020202020204" pitchFamily="34" charset="0"/>
        <a:buChar char="•"/>
        <a:defRPr sz="2000" kern="1200">
          <a:solidFill>
            <a:srgbClr val="22324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8D21"/>
        </a:buClr>
        <a:buFont typeface="Arial" panose="020B0604020202020204" pitchFamily="34" charset="0"/>
        <a:buChar char="•"/>
        <a:defRPr sz="1800" kern="1200">
          <a:solidFill>
            <a:srgbClr val="22324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8D21"/>
        </a:buClr>
        <a:buFont typeface="Arial" panose="020B0604020202020204" pitchFamily="34" charset="0"/>
        <a:buChar char="•"/>
        <a:defRPr sz="1800" kern="1200">
          <a:solidFill>
            <a:srgbClr val="22324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6D33-5E1B-C1C6-1112-293752C05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Project Charter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5CBAB-C4D5-5A21-1537-7CBBD85AF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09" y="2822850"/>
            <a:ext cx="4525017" cy="877781"/>
          </a:xfrm>
        </p:spPr>
        <p:txBody>
          <a:bodyPr>
            <a:normAutofit/>
          </a:bodyPr>
          <a:lstStyle/>
          <a:p>
            <a:r>
              <a:rPr lang="en-IN" sz="2400" dirty="0"/>
              <a:t>Client Name</a:t>
            </a:r>
          </a:p>
          <a:p>
            <a:r>
              <a:rPr lang="en-GB" sz="1600" dirty="0">
                <a:latin typeface="Avenir Next" panose="020B0503020202020204" pitchFamily="34" charset="0"/>
              </a:rPr>
              <a:t>XXXX </a:t>
            </a:r>
            <a:r>
              <a:rPr lang="en-GB" sz="1600" dirty="0" err="1">
                <a:latin typeface="Avenir Next" panose="020B0503020202020204" pitchFamily="34" charset="0"/>
              </a:rPr>
              <a:t>XXXX</a:t>
            </a:r>
            <a:r>
              <a:rPr lang="en-GB" sz="1600" dirty="0">
                <a:latin typeface="Avenir Next" panose="020B0503020202020204" pitchFamily="34" charset="0"/>
              </a:rPr>
              <a:t> | Client Services Lead | dd-mmm-</a:t>
            </a:r>
            <a:r>
              <a:rPr lang="en-GB" sz="1600" dirty="0" err="1">
                <a:latin typeface="Avenir Next" panose="020B0503020202020204" pitchFamily="34" charset="0"/>
              </a:rPr>
              <a:t>yyyy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65378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F6EE-4630-B1CD-7814-455E3E94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Architecture</a:t>
            </a:r>
            <a:r>
              <a:rPr lang="en-GB" dirty="0">
                <a:solidFill>
                  <a:srgbClr val="3298D5"/>
                </a:solidFill>
                <a:latin typeface="Avenir Next Medium" panose="020B0503020202020204" pitchFamily="34" charset="0"/>
              </a:rPr>
              <a:t> </a:t>
            </a:r>
            <a:r>
              <a:rPr lang="en-GB" dirty="0"/>
              <a:t>Overview – Masking on the Physical </a:t>
            </a:r>
            <a:br>
              <a:rPr lang="en-GB" dirty="0"/>
            </a:br>
            <a:r>
              <a:rPr lang="en-GB" dirty="0"/>
              <a:t>Mainframe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CC140-FE61-251D-EA42-C96CCD35D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189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DDC0-9C51-2986-9E4A-A0A34266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Architecture Overview – Migration of Masked Data and Virtualization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76C5-51E1-1E04-EC40-C6C236E4B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498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B848-F70E-2338-16FB-18D8319D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VM Ware Pre-requisites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6CCD0-444B-DA2E-EAC2-CB6C76EC4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lphaLcParenR"/>
            </a:pPr>
            <a:r>
              <a:rPr lang="en-GB" dirty="0"/>
              <a:t>VMWare Prerequisites for PopUp Mainframe</a:t>
            </a:r>
          </a:p>
          <a:p>
            <a:pPr marL="342900" indent="-342900">
              <a:buAutoNum type="alphaLcParenR"/>
            </a:pPr>
            <a:r>
              <a:rPr lang="en-GB" dirty="0"/>
              <a:t>VMWare Prerequisites for Delphix Virtualization</a:t>
            </a:r>
          </a:p>
          <a:p>
            <a:pPr marL="342900" indent="-342900">
              <a:buAutoNum type="alphaLcParenR"/>
            </a:pPr>
            <a:r>
              <a:rPr lang="en-GB" dirty="0"/>
              <a:t>VMWare Prerequisites for PopUp License Server</a:t>
            </a:r>
          </a:p>
          <a:p>
            <a:pPr marL="342900" indent="-342900">
              <a:buAutoNum type="alphaLcParenR"/>
            </a:pPr>
            <a:r>
              <a:rPr lang="en-GB" dirty="0"/>
              <a:t>VMWare Prerequisites for PopUp Virtual</a:t>
            </a:r>
          </a:p>
          <a:p>
            <a:pPr marL="342900" indent="-342900">
              <a:buAutoNum type="alphaLcParenR"/>
            </a:pPr>
            <a:r>
              <a:rPr lang="en-GB" dirty="0"/>
              <a:t>VMWare Prerequisites for Popup Masking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564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6945-2735-9C04-8DDF-1CD7540F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Deliverables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5883A9-3735-5159-FD39-15FB3E169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980128"/>
              </p:ext>
            </p:extLst>
          </p:nvPr>
        </p:nvGraphicFramePr>
        <p:xfrm>
          <a:off x="262884" y="951304"/>
          <a:ext cx="7886700" cy="384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629011339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411439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Project Deliverable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505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Project Charter</a:t>
                      </a:r>
                      <a:endParaRPr sz="1500" kern="1200" dirty="0">
                        <a:solidFill>
                          <a:srgbClr val="22324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0950" marR="609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Contains the project success criteria, scope, milestone due dates and team assignments.</a:t>
                      </a:r>
                      <a:endParaRPr sz="1200" kern="1200" dirty="0">
                        <a:solidFill>
                          <a:srgbClr val="22324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0950" marR="60950" marT="60950" marB="60950" anchor="ctr"/>
                </a:tc>
                <a:extLst>
                  <a:ext uri="{0D108BD9-81ED-4DB2-BD59-A6C34878D82A}">
                    <a16:rowId xmlns:a16="http://schemas.microsoft.com/office/drawing/2014/main" val="359090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5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Project Plan Template</a:t>
                      </a:r>
                      <a:endParaRPr sz="1500" kern="1200" dirty="0">
                        <a:solidFill>
                          <a:srgbClr val="22324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0950" marR="609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Contains the tasks associated with each project stage, resource assignments, and due dates.</a:t>
                      </a:r>
                      <a:endParaRPr sz="1200" kern="1200" dirty="0">
                        <a:solidFill>
                          <a:srgbClr val="22324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0950" marR="60950" marT="60950" marB="60950" anchor="ctr"/>
                </a:tc>
                <a:extLst>
                  <a:ext uri="{0D108BD9-81ED-4DB2-BD59-A6C34878D82A}">
                    <a16:rowId xmlns:a16="http://schemas.microsoft.com/office/drawing/2014/main" val="3962146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5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Architecture Blueprint</a:t>
                      </a:r>
                      <a:endParaRPr sz="1500" kern="1200" dirty="0">
                        <a:solidFill>
                          <a:srgbClr val="22324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0950" marR="609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Contains infrastructure (compute, network, memory and storage) requirements for </a:t>
                      </a:r>
                      <a:r>
                        <a:rPr lang="en-US" sz="1200" kern="1200" dirty="0" err="1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PopUp</a:t>
                      </a:r>
                      <a:r>
                        <a:rPr lang="en-US" sz="12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&amp; </a:t>
                      </a:r>
                      <a:r>
                        <a:rPr lang="en-US" sz="1200" kern="1200" dirty="0" err="1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Delphix</a:t>
                      </a:r>
                      <a:r>
                        <a:rPr lang="en-US" sz="12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Software and deployment best practices based on measured workload and capacity metrics.</a:t>
                      </a:r>
                      <a:endParaRPr sz="1200" kern="1200" dirty="0">
                        <a:solidFill>
                          <a:srgbClr val="22324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0950" marR="60950" marT="60950" marB="60950" anchor="ctr"/>
                </a:tc>
                <a:extLst>
                  <a:ext uri="{0D108BD9-81ED-4DB2-BD59-A6C34878D82A}">
                    <a16:rowId xmlns:a16="http://schemas.microsoft.com/office/drawing/2014/main" val="254125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5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Install Guide</a:t>
                      </a:r>
                      <a:endParaRPr sz="1500" kern="1200" dirty="0">
                        <a:solidFill>
                          <a:srgbClr val="22324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0950" marR="609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Contains information about the </a:t>
                      </a:r>
                      <a:r>
                        <a:rPr lang="en-US" sz="1200" kern="1200" dirty="0" err="1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PopUp</a:t>
                      </a:r>
                      <a:r>
                        <a:rPr lang="en-US" sz="12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&amp; </a:t>
                      </a:r>
                      <a:r>
                        <a:rPr lang="en-US" sz="1200" kern="1200" dirty="0" err="1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Delphix</a:t>
                      </a:r>
                      <a:r>
                        <a:rPr lang="en-US" sz="12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installation.</a:t>
                      </a:r>
                      <a:endParaRPr sz="1200" kern="1200" dirty="0">
                        <a:solidFill>
                          <a:srgbClr val="22324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0950" marR="60950" marT="60950" marB="60950" anchor="ctr"/>
                </a:tc>
                <a:extLst>
                  <a:ext uri="{0D108BD9-81ED-4DB2-BD59-A6C34878D82A}">
                    <a16:rowId xmlns:a16="http://schemas.microsoft.com/office/drawing/2014/main" val="212253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5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Technical Configuration Summary</a:t>
                      </a:r>
                      <a:endParaRPr sz="1500" kern="1200" dirty="0">
                        <a:solidFill>
                          <a:srgbClr val="22324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0950" marR="609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Contains a summary of the technical configurations made during the implementation with accompanying screen-shots.</a:t>
                      </a:r>
                      <a:endParaRPr sz="1200" kern="1200" dirty="0">
                        <a:solidFill>
                          <a:srgbClr val="22324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0950" marR="60950" marT="60950" marB="60950" anchor="ctr"/>
                </a:tc>
                <a:extLst>
                  <a:ext uri="{0D108BD9-81ED-4DB2-BD59-A6C34878D82A}">
                    <a16:rowId xmlns:a16="http://schemas.microsoft.com/office/drawing/2014/main" val="3152216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5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Engagement Summary</a:t>
                      </a:r>
                      <a:endParaRPr sz="1500" kern="1200" dirty="0">
                        <a:solidFill>
                          <a:srgbClr val="22324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0950" marR="60950" marT="60950" marB="609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kern="1200" dirty="0">
                          <a:solidFill>
                            <a:srgbClr val="22324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Summarizes the outcomes of the project for Customer’s Executive Sponsor(s) and Project Manager.</a:t>
                      </a:r>
                      <a:endParaRPr sz="1200" kern="1200" dirty="0">
                        <a:solidFill>
                          <a:srgbClr val="22324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0950" marR="60950" marT="60950" marB="60950" anchor="ctr"/>
                </a:tc>
                <a:extLst>
                  <a:ext uri="{0D108BD9-81ED-4DB2-BD59-A6C34878D82A}">
                    <a16:rowId xmlns:a16="http://schemas.microsoft.com/office/drawing/2014/main" val="34654962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A54F9F-37B4-88D3-AA07-6D8D75C496A5}"/>
              </a:ext>
            </a:extLst>
          </p:cNvPr>
          <p:cNvSpPr txBox="1"/>
          <p:nvPr/>
        </p:nvSpPr>
        <p:spPr>
          <a:xfrm>
            <a:off x="201529" y="479674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3241"/>
                </a:solidFill>
                <a:ea typeface="Roboto" panose="02000000000000000000" pitchFamily="2" charset="0"/>
                <a:cs typeface="Roboto" panose="02000000000000000000" pitchFamily="2" charset="0"/>
              </a:rPr>
              <a:t>Status Meetings: Mon, Wed and Fri at XX</a:t>
            </a:r>
          </a:p>
        </p:txBody>
      </p:sp>
    </p:spTree>
    <p:extLst>
      <p:ext uri="{BB962C8B-B14F-4D97-AF65-F5344CB8AC3E}">
        <p14:creationId xmlns:p14="http://schemas.microsoft.com/office/powerpoint/2010/main" val="298856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9DA5-D63E-F58D-FA2D-340FFE10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5E109-FCEC-8D02-DDDA-26FAEA622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182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3663A-6722-AC71-10FC-5C55A430D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A55FE0C8-28D6-7071-3A59-4E9E2222C13E}"/>
              </a:ext>
            </a:extLst>
          </p:cNvPr>
          <p:cNvSpPr txBox="1">
            <a:spLocks/>
          </p:cNvSpPr>
          <p:nvPr/>
        </p:nvSpPr>
        <p:spPr>
          <a:xfrm>
            <a:off x="184778" y="231449"/>
            <a:ext cx="5778972" cy="5192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462BD-C502-A389-FEB9-2EFAF46A0928}"/>
              </a:ext>
            </a:extLst>
          </p:cNvPr>
          <p:cNvSpPr txBox="1"/>
          <p:nvPr/>
        </p:nvSpPr>
        <p:spPr>
          <a:xfrm>
            <a:off x="489472" y="1140589"/>
            <a:ext cx="4572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IN" sz="1400" dirty="0"/>
              <a:t>Project Scope</a:t>
            </a:r>
          </a:p>
          <a:p>
            <a:pPr fontAlgn="ctr"/>
            <a:endParaRPr lang="en-IN" sz="14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IN" sz="1400" dirty="0"/>
              <a:t>Project Milestone Due Dates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400" dirty="0"/>
              <a:t>PopUp Platform</a:t>
            </a:r>
          </a:p>
          <a:p>
            <a:pPr fontAlgn="ctr"/>
            <a:endParaRPr lang="en-IN" sz="14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IN" sz="1400" dirty="0"/>
              <a:t>Delphix Data</a:t>
            </a:r>
            <a:r>
              <a:rPr lang="en-US" sz="1400" dirty="0"/>
              <a:t> &amp; Compliance </a:t>
            </a:r>
            <a:r>
              <a:rPr lang="en-IN" sz="1400" dirty="0"/>
              <a:t>Platform: Value Framework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IN" sz="1400" dirty="0"/>
              <a:t>Project Objectives &amp; Outcomes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IN" sz="1400" dirty="0"/>
              <a:t>Project Roles: </a:t>
            </a:r>
            <a:r>
              <a:rPr lang="en-GB" sz="1400" dirty="0"/>
              <a:t>PopUp &amp; Delphix</a:t>
            </a:r>
            <a:endParaRPr lang="en-IN" sz="14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IN" sz="1400" dirty="0"/>
              <a:t>Project Roles: Client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IN" sz="1400" dirty="0"/>
              <a:t>Agile Implementation Approach</a:t>
            </a:r>
          </a:p>
          <a:p>
            <a:endParaRPr lang="en-IN" sz="1400" dirty="0"/>
          </a:p>
        </p:txBody>
      </p:sp>
      <p:graphicFrame>
        <p:nvGraphicFramePr>
          <p:cNvPr id="5" name="Google Shape;329;gb19df54a06_0_2">
            <a:extLst>
              <a:ext uri="{FF2B5EF4-FFF2-40B4-BE49-F238E27FC236}">
                <a16:creationId xmlns:a16="http://schemas.microsoft.com/office/drawing/2014/main" id="{7EE404DB-3E75-A821-1766-FD21C6C77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483905"/>
              </p:ext>
            </p:extLst>
          </p:nvPr>
        </p:nvGraphicFramePr>
        <p:xfrm>
          <a:off x="4811086" y="1140589"/>
          <a:ext cx="3456479" cy="3485843"/>
        </p:xfrm>
        <a:graphic>
          <a:graphicData uri="http://schemas.openxmlformats.org/drawingml/2006/table">
            <a:tbl>
              <a:tblPr/>
              <a:tblGrid>
                <a:gridCol w="421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93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254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 sz="1400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PopUp &amp; Delphix Architecture &amp; Best Practices</a:t>
                      </a:r>
                    </a:p>
                  </a:txBody>
                  <a:tcPr marL="60950" marR="60950" marT="60950" marB="60950" anchor="ctr" horzOverflow="overflow">
                    <a:lnL w="12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838443"/>
                  </a:ext>
                </a:extLst>
              </a:tr>
              <a:tr h="271774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25450" indent="-28575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defRPr sz="1400"/>
                      </a:pPr>
                      <a:r>
                        <a:rPr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Deliverables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74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25450" indent="-28575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defRPr sz="1400"/>
                      </a:pPr>
                      <a:r>
                        <a:rPr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Important Links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293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25450" indent="-28575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defRPr sz="1400"/>
                      </a:pPr>
                      <a:r>
                        <a:rPr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Next Steps /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PopUp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Delphix</a:t>
                      </a:r>
                      <a:r>
                        <a:rPr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Support / eLearning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74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25450" indent="-285750" algn="l">
                        <a:lnSpc>
                          <a:spcPct val="115000"/>
                        </a:lnSpc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defRPr sz="1400"/>
                      </a:pPr>
                      <a:r>
                        <a:rPr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Customer Success</a:t>
                      </a: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054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horzOverflow="overflow">
                    <a:lnL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  <a:defRPr sz="1400"/>
                      </a:pPr>
                      <a:endParaRPr sz="1200" dirty="0">
                        <a:latin typeface="Avenir Next" panose="020B0503020202020204" pitchFamily="34" charset="0"/>
                      </a:endParaRPr>
                    </a:p>
                  </a:txBody>
                  <a:tcPr marL="60950" marR="60950" marT="60950" marB="60950" anchor="ctr" horzOverflow="overflow">
                    <a:lnL w="12575">
                      <a:solidFill>
                        <a:srgbClr val="FFFFFF"/>
                      </a:solidFill>
                    </a:lnL>
                    <a:lnR w="12575">
                      <a:solidFill>
                        <a:srgbClr val="FFFFFF"/>
                      </a:solidFill>
                    </a:lnR>
                    <a:lnT>
                      <a:solidFill>
                        <a:srgbClr val="FFFFFF"/>
                      </a:solidFill>
                    </a:lnT>
                    <a:lnB>
                      <a:solidFill>
                        <a:srgbClr val="FFFFF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65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B1CB-336C-C45D-7154-96BD2F0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ACDE-6BE8-D5B2-F590-DB89C5022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main objectives are ….</a:t>
            </a:r>
          </a:p>
        </p:txBody>
      </p:sp>
    </p:spTree>
    <p:extLst>
      <p:ext uri="{BB962C8B-B14F-4D97-AF65-F5344CB8AC3E}">
        <p14:creationId xmlns:p14="http://schemas.microsoft.com/office/powerpoint/2010/main" val="3885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97168-8F26-0FA4-7F25-4439E4C8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Team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2CCE37-CA4F-5650-BE5C-B70B2D5C0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00" y="1187305"/>
            <a:ext cx="7886700" cy="3477691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Client </a:t>
            </a:r>
          </a:p>
          <a:p>
            <a:r>
              <a:rPr lang="en-IN" dirty="0"/>
              <a:t>Project Sponsor:</a:t>
            </a:r>
          </a:p>
          <a:p>
            <a:r>
              <a:rPr lang="en-IN" dirty="0"/>
              <a:t>Project Manager: </a:t>
            </a:r>
          </a:p>
          <a:p>
            <a:r>
              <a:rPr lang="en-IN" dirty="0"/>
              <a:t>Lead Architect </a:t>
            </a:r>
          </a:p>
          <a:p>
            <a:pPr lvl="1"/>
            <a:endParaRPr lang="en-IN" dirty="0"/>
          </a:p>
        </p:txBody>
      </p:sp>
      <p:sp>
        <p:nvSpPr>
          <p:cNvPr id="8" name="Google Shape;319;p1">
            <a:extLst>
              <a:ext uri="{FF2B5EF4-FFF2-40B4-BE49-F238E27FC236}">
                <a16:creationId xmlns:a16="http://schemas.microsoft.com/office/drawing/2014/main" id="{A8599355-671B-1D58-DA30-9FF423632BAE}"/>
              </a:ext>
            </a:extLst>
          </p:cNvPr>
          <p:cNvSpPr txBox="1">
            <a:spLocks/>
          </p:cNvSpPr>
          <p:nvPr/>
        </p:nvSpPr>
        <p:spPr>
          <a:xfrm>
            <a:off x="4572000" y="1187305"/>
            <a:ext cx="2881140" cy="136819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IN" sz="1500" dirty="0">
                <a:solidFill>
                  <a:srgbClr val="22324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PopUp &amp; Delphix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2324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Account Executive: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2324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Solution Engineers: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2324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Technical team:</a:t>
            </a:r>
          </a:p>
        </p:txBody>
      </p:sp>
    </p:spTree>
    <p:extLst>
      <p:ext uri="{BB962C8B-B14F-4D97-AF65-F5344CB8AC3E}">
        <p14:creationId xmlns:p14="http://schemas.microsoft.com/office/powerpoint/2010/main" val="366145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3D4D-DFCF-C609-E4DC-462E8168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Milestone Dates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9D7129A-51C9-68ED-EC87-AAE6C6EE6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849063"/>
              </p:ext>
            </p:extLst>
          </p:nvPr>
        </p:nvGraphicFramePr>
        <p:xfrm>
          <a:off x="305916" y="865242"/>
          <a:ext cx="709534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673">
                  <a:extLst>
                    <a:ext uri="{9D8B030D-6E8A-4147-A177-3AD203B41FA5}">
                      <a16:colId xmlns:a16="http://schemas.microsoft.com/office/drawing/2014/main" val="1530122510"/>
                    </a:ext>
                  </a:extLst>
                </a:gridCol>
                <a:gridCol w="3547673">
                  <a:extLst>
                    <a:ext uri="{9D8B030D-6E8A-4147-A177-3AD203B41FA5}">
                      <a16:colId xmlns:a16="http://schemas.microsoft.com/office/drawing/2014/main" val="1109405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76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dirty="0"/>
                        <a:t>Project Startup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Architecture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44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12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Virtualization Application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6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Client Acceptance Application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964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Virtualization Application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41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Client Acceptance Application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89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Virtualization Application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957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Client Acceptance Application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178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5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21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EE70-C86D-A7CD-6B8E-0666219D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Scope 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23A2E-E936-F253-1824-2E536D7B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Scope</a:t>
            </a:r>
            <a:r>
              <a:rPr lang="en-IN" dirty="0"/>
              <a:t>: 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n-US" sz="1800" dirty="0"/>
              <a:t>Mainframe Virtualization with masked data discovery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n-US" sz="1800" dirty="0"/>
              <a:t>Complete the virtualization of Mainframe Application 1 based on out of box functionality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n-US" sz="1800" dirty="0"/>
              <a:t>Virtualization of Application 2 and basic use case based on out of box functionality.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n-US" sz="1800" dirty="0"/>
              <a:t>Virtualization of Application 3 and basic use case based on out of box functionality.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696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98113-95AC-3E6B-0102-1DDF1F29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C778-77FD-77ED-3C56-949D2B12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The key assumptions are …</a:t>
            </a:r>
          </a:p>
        </p:txBody>
      </p:sp>
    </p:spTree>
    <p:extLst>
      <p:ext uri="{BB962C8B-B14F-4D97-AF65-F5344CB8AC3E}">
        <p14:creationId xmlns:p14="http://schemas.microsoft.com/office/powerpoint/2010/main" val="246914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E296-839D-5323-A354-3ED00BF6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Out of Scope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FCB11-6B71-4963-50A9-0175495CB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600"/>
              <a:buNone/>
            </a:pPr>
            <a:r>
              <a:rPr lang="en-US" sz="1600" dirty="0"/>
              <a:t>Any scope not called out above and any activities not included in Section 2 below are considered to be out of scope, including, but not limited to: </a:t>
            </a:r>
          </a:p>
          <a:p>
            <a:pPr marL="914400" indent="-330200" algn="just">
              <a:lnSpc>
                <a:spcPct val="115000"/>
              </a:lnSpc>
              <a:buClr>
                <a:schemeClr val="dk1"/>
              </a:buClr>
              <a:buSzPts val="1600"/>
              <a:buChar char="○"/>
            </a:pPr>
            <a:r>
              <a:rPr lang="en-US" sz="1600" dirty="0"/>
              <a:t>Assistance with automation of data delivery processes (e.g., automation of source database ingestion, virtual databases provisioning, masking, replication, etc.). </a:t>
            </a:r>
          </a:p>
          <a:p>
            <a:pPr marL="914400" indent="-330200" algn="just">
              <a:lnSpc>
                <a:spcPct val="115000"/>
              </a:lnSpc>
              <a:buClr>
                <a:schemeClr val="dk1"/>
              </a:buClr>
              <a:buSzPts val="1600"/>
              <a:buChar char="○"/>
            </a:pPr>
            <a:r>
              <a:rPr lang="en-US" sz="1600" dirty="0"/>
              <a:t>Assistance with infrastructure preparation beyond providing specifications and best practice guidance.</a:t>
            </a:r>
          </a:p>
          <a:p>
            <a:pPr marL="914400" indent="-330200" algn="just">
              <a:lnSpc>
                <a:spcPct val="115000"/>
              </a:lnSpc>
              <a:buClr>
                <a:schemeClr val="dk1"/>
              </a:buClr>
              <a:buSzPts val="1600"/>
              <a:buChar char="○"/>
            </a:pPr>
            <a:r>
              <a:rPr lang="en-US" sz="1600" dirty="0"/>
              <a:t>Management and logistics on Customer’s physical databases or files.</a:t>
            </a:r>
          </a:p>
          <a:p>
            <a:pPr marL="914400" indent="-330200" algn="just">
              <a:lnSpc>
                <a:spcPct val="115000"/>
              </a:lnSpc>
              <a:buClr>
                <a:schemeClr val="dk1"/>
              </a:buClr>
              <a:buSzPts val="1600"/>
              <a:buChar char="○"/>
            </a:pPr>
            <a:r>
              <a:rPr lang="en-US" sz="1600" dirty="0"/>
              <a:t>Virtualization of distributed data sources (e.g., Oracle, MSSQL)</a:t>
            </a:r>
          </a:p>
          <a:p>
            <a:pPr marL="914400" indent="-330200" algn="just">
              <a:lnSpc>
                <a:spcPct val="115000"/>
              </a:lnSpc>
              <a:buClr>
                <a:schemeClr val="dk1"/>
              </a:buClr>
              <a:buSzPts val="1600"/>
              <a:buChar char="○"/>
            </a:pPr>
            <a:r>
              <a:rPr lang="en-US" sz="1600" dirty="0"/>
              <a:t>Writing any mainframe programs or JCLs that are related to the applications in scope.</a:t>
            </a:r>
          </a:p>
          <a:p>
            <a:pPr marL="914400" indent="-330200" algn="just">
              <a:lnSpc>
                <a:spcPct val="115000"/>
              </a:lnSpc>
              <a:buClr>
                <a:schemeClr val="dk1"/>
              </a:buClr>
              <a:buSzPts val="1600"/>
              <a:buChar char="○"/>
            </a:pPr>
            <a:r>
              <a:rPr lang="en-US" sz="1600" dirty="0"/>
              <a:t>Travel to Customer facility.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426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2D00-3F68-BC01-2C35-99E6F503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/>
              <a:t>Architecture</a:t>
            </a:r>
            <a:r>
              <a:rPr lang="en-GB" dirty="0">
                <a:solidFill>
                  <a:srgbClr val="3298D5"/>
                </a:solidFill>
                <a:latin typeface="Avenir Next Medium" panose="020B0503020202020204" pitchFamily="34" charset="0"/>
              </a:rPr>
              <a:t> </a:t>
            </a:r>
            <a:r>
              <a:rPr lang="en-GB" sz="2700" dirty="0"/>
              <a:t>Overview – General Logical Architecture</a:t>
            </a:r>
            <a:br>
              <a:rPr lang="en-GB" dirty="0">
                <a:solidFill>
                  <a:srgbClr val="3298D5"/>
                </a:solidFill>
                <a:latin typeface="Avenir Next Medium" panose="020B0503020202020204" pitchFamily="34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C0B9-DC86-C4E6-509F-F2FD7D1C4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03397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CCE6F88739B749AA7CA671FE1C8F30" ma:contentTypeVersion="21" ma:contentTypeDescription="Create a new document." ma:contentTypeScope="" ma:versionID="9f94d3071a37147c5621df9d49a00a20">
  <xsd:schema xmlns:xsd="http://www.w3.org/2001/XMLSchema" xmlns:xs="http://www.w3.org/2001/XMLSchema" xmlns:p="http://schemas.microsoft.com/office/2006/metadata/properties" xmlns:ns2="08313674-8c12-4809-a7d3-8b7873537ebe" xmlns:ns3="ba59d12e-f6f8-4a86-b364-5b41418c5c43" targetNamespace="http://schemas.microsoft.com/office/2006/metadata/properties" ma:root="true" ma:fieldsID="877d366a14f40f737f28e5c44bbd9a45" ns2:_="" ns3:_="">
    <xsd:import namespace="08313674-8c12-4809-a7d3-8b7873537ebe"/>
    <xsd:import namespace="ba59d12e-f6f8-4a86-b364-5b41418c5c43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13674-8c12-4809-a7d3-8b7873537eb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igrationWizIdPermissionLevels" ma:index="2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2" nillable="true" ma:displayName="MigrationWizIdSecurityGroups" ma:internalName="MigrationWizIdSecurityGroups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8a0e8f4f-b134-43f8-8ecc-9691b9e76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9d12e-f6f8-4a86-b364-5b41418c5c43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b489ea50-e50e-4fbe-a10f-9e2257fef03a}" ma:internalName="TaxCatchAll" ma:showField="CatchAllData" ma:web="ba59d12e-f6f8-4a86-b364-5b41418c5c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08313674-8c12-4809-a7d3-8b7873537ebe" xsi:nil="true"/>
    <MigrationWizId xmlns="08313674-8c12-4809-a7d3-8b7873537ebe" xsi:nil="true"/>
    <TaxCatchAll xmlns="ba59d12e-f6f8-4a86-b364-5b41418c5c43" xsi:nil="true"/>
    <lcf76f155ced4ddcb4097134ff3c332f0 xmlns="08313674-8c12-4809-a7d3-8b7873537ebe" xsi:nil="true"/>
    <MigrationWizIdPermissionLevels xmlns="08313674-8c12-4809-a7d3-8b7873537ebe" xsi:nil="true"/>
    <lcf76f155ced4ddcb4097134ff3c332f xmlns="08313674-8c12-4809-a7d3-8b7873537ebe">
      <Terms xmlns="http://schemas.microsoft.com/office/infopath/2007/PartnerControls"/>
    </lcf76f155ced4ddcb4097134ff3c332f>
    <MigrationWizIdPermissions xmlns="08313674-8c12-4809-a7d3-8b7873537ebe" xsi:nil="true"/>
    <MigrationWizIdDocumentLibraryPermissions xmlns="08313674-8c12-4809-a7d3-8b7873537ebe" xsi:nil="true"/>
    <MigrationWizIdSecurityGroups xmlns="08313674-8c12-4809-a7d3-8b7873537ebe" xsi:nil="true"/>
  </documentManagement>
</p:properties>
</file>

<file path=customXml/itemProps1.xml><?xml version="1.0" encoding="utf-8"?>
<ds:datastoreItem xmlns:ds="http://schemas.openxmlformats.org/officeDocument/2006/customXml" ds:itemID="{0EEDDF8D-61E1-4E90-9BBB-141D646ADD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A6624E-A851-4B7D-8D30-0ABB56CD99BB}">
  <ds:schemaRefs>
    <ds:schemaRef ds:uri="08313674-8c12-4809-a7d3-8b7873537ebe"/>
    <ds:schemaRef ds:uri="ba59d12e-f6f8-4a86-b364-5b41418c5c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7F1C47-8972-4E36-B052-0916BAC12BAA}">
  <ds:schemaRefs>
    <ds:schemaRef ds:uri="08313674-8c12-4809-a7d3-8b7873537ebe"/>
    <ds:schemaRef ds:uri="ba59d12e-f6f8-4a86-b364-5b41418c5c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497</Words>
  <Application>Microsoft Office PowerPoint</Application>
  <PresentationFormat>On-screen Show (16:9)</PresentationFormat>
  <Paragraphs>90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Avenir Next</vt:lpstr>
      <vt:lpstr>Avenir Next Demi Bold</vt:lpstr>
      <vt:lpstr>Avenir Next Medium</vt:lpstr>
      <vt:lpstr>Calibri</vt:lpstr>
      <vt:lpstr>Roboto</vt:lpstr>
      <vt:lpstr>1_Office Theme</vt:lpstr>
      <vt:lpstr>PHOTO-PAINT</vt:lpstr>
      <vt:lpstr>Project Charter</vt:lpstr>
      <vt:lpstr>PowerPoint Presentation</vt:lpstr>
      <vt:lpstr>Project Objectives</vt:lpstr>
      <vt:lpstr>Project Team</vt:lpstr>
      <vt:lpstr>Project Milestone Dates </vt:lpstr>
      <vt:lpstr>Project Scope Details </vt:lpstr>
      <vt:lpstr>Project Assumptions</vt:lpstr>
      <vt:lpstr>Out of Scope </vt:lpstr>
      <vt:lpstr>Architecture Overview – General Logical Architecture </vt:lpstr>
      <vt:lpstr>Architecture Overview – Masking on the Physical  Mainframe</vt:lpstr>
      <vt:lpstr>Architecture Overview – Migration of Masked Data and Virtualization</vt:lpstr>
      <vt:lpstr>VM Ware Pre-requisites</vt:lpstr>
      <vt:lpstr>Project Deliverables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Bronwyn Davies</dc:creator>
  <cp:lastModifiedBy>Muthiah Maruthappan</cp:lastModifiedBy>
  <cp:revision>19</cp:revision>
  <dcterms:created xsi:type="dcterms:W3CDTF">2023-10-12T11:16:35Z</dcterms:created>
  <dcterms:modified xsi:type="dcterms:W3CDTF">2025-10-30T07:17:20Z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0x010100D3CCE6F88739B749AA7CA671FE1C8F30</vt:lpwstr>
  </property>
  <property fmtid="{D5CDD505-2E9C-101B-9397-08002B2CF9AE}" pid="3" name="MediaServiceImageTags">
    <vt:lpwstr/>
  </property>
</Properties>
</file>